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232" r:id="rId2"/>
    <p:sldId id="1255" r:id="rId3"/>
    <p:sldId id="1258" r:id="rId4"/>
    <p:sldId id="1239" r:id="rId5"/>
    <p:sldId id="1240" r:id="rId6"/>
    <p:sldId id="1241" r:id="rId7"/>
    <p:sldId id="1242" r:id="rId8"/>
    <p:sldId id="1254" r:id="rId9"/>
    <p:sldId id="1252" r:id="rId10"/>
    <p:sldId id="1253" r:id="rId11"/>
    <p:sldId id="1251" r:id="rId12"/>
    <p:sldId id="1250" r:id="rId13"/>
    <p:sldId id="1249" r:id="rId14"/>
    <p:sldId id="1248" r:id="rId15"/>
    <p:sldId id="1247" r:id="rId16"/>
    <p:sldId id="1246" r:id="rId17"/>
    <p:sldId id="1244" r:id="rId18"/>
    <p:sldId id="1243" r:id="rId19"/>
    <p:sldId id="124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A9F1-361E-4082-8930-03B9FC4D3E89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76BC-F5BF-42C2-929A-DC7F8ECB7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1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2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9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41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965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3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56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74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07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69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08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62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3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9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09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6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62AB-004D-4AA6-891D-01AD0726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C2083-F5CE-45F2-9980-929229D6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3F92F-AEE8-466F-BF2B-D456424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CA1FD-4322-4ADE-9707-F85A2B32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467-B8D4-4AE0-9327-535FAF1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93398-6BFC-4E6A-B4D6-CE2BD90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BE9A4-CBB9-4210-89FB-CC3031FC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F4A9-8390-4966-9C1D-A1732051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FA485-F12D-4B94-A20D-2B52DDE5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7E2B7-775D-45F7-9678-2DC32BC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A50E-0EC8-4C9F-BA42-ECDB908F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A9809-0598-4E81-9C69-60270B875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1B454-DAD9-4CBD-A2FC-670319F0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E367-1376-4199-A3B9-5F27BD5A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CB52D-A29F-4CE5-B3E2-6C70C72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5ED1-A9F2-4FCE-9027-CB166B2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4F09-7928-441F-9BBA-0D88D46B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51F5C-E75A-4EF9-BFE6-F285B786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71B45-617F-4EE0-9720-F303730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9CB-650B-44D4-B470-66F1CABD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2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124E-AAEF-4A04-8063-A048F0C7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13BBE-822A-4753-BCF8-5FEB9B6C1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1EB5-9B78-4343-9E58-B52F0BF3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D45B1-679B-4AAD-A38C-B01C892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50D3F-1391-48FA-9E05-7C21E08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A15-F7D9-4366-BF10-511103EC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31A5-B3FF-4BA3-8072-88B422B3B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1B773C-3031-4325-B787-5DFA467F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AFA721-2A78-4646-B190-DEEEB5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ED02-B805-4CDE-BE39-807CD60A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1BE19-DE3C-488E-9C87-9E936275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92C4-65E7-4FEE-B923-4F1FE2E3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1AD64-72AA-4DA6-A454-F9F415B8F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485FC-DE71-48D0-965B-A03C5317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E8ACE-AFFB-4FC7-AC33-435010D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EAE355-C5E6-4141-AE26-BC76B7DC7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DACA6D-19FA-4599-836E-5444A65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F4CE-D9FF-4162-B609-D4E8FAC3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19DEA-9CFC-44AB-8D92-BF4180F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1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E0A39-8190-42B2-8FEA-DD3E1E36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4B7A6-E49A-46C4-9091-266429A9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D0882A-321F-437A-B9B5-5ADEC3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86FC-CB98-4419-99A6-0D506D19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199BC-93BF-44DC-84E3-BFB7D7B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D0C7E-BAD0-4590-AFE2-7810C137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4BD50-19F0-41B2-8721-67DC1A4A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002E-B3A3-4E1F-B227-E09373D6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1064B-1DB5-442B-8E15-79B2A1F3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14A9A8-7D15-48D8-8A93-B531B65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4D53F-0614-407E-B19F-D54C781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FB89B-EF31-4665-90D4-07FEDEE0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D4730-0C42-454C-90FB-5E3838A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A61F-123E-4F49-8B56-564B8853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5F9EE5-EE77-450E-9CCD-F403CAD79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0782B-B241-47F3-A7C7-568229A53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E7E58-3B87-449A-A5C4-FFFA7F7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C67F6-8E88-40C7-B4EE-EE23E0DF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C5D0-72ED-48AE-A49B-C2BE5A1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EC71F-9599-4E92-9799-33DBDE83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6F39F-C163-4A86-91D7-34ECFCF1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D1B5-C632-4D9E-98C4-D9929212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92196-F5C2-4795-B8FD-9238C5D2A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B2B48-52FF-48B2-B9A6-07D441941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ACA4A-5034-44CF-B8C5-6C8527C88E24}"/>
              </a:ext>
            </a:extLst>
          </p:cNvPr>
          <p:cNvSpPr txBox="1">
            <a:spLocks/>
          </p:cNvSpPr>
          <p:nvPr/>
        </p:nvSpPr>
        <p:spPr>
          <a:xfrm>
            <a:off x="1521781" y="4714501"/>
            <a:ext cx="8091299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автоматизации.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pic>
        <p:nvPicPr>
          <p:cNvPr id="1028" name="Picture 4" descr="https://msnetworks.ru/sites/default/files/field/image/novyiy-instrumentariy-v-1s-kip.jpg">
            <a:extLst>
              <a:ext uri="{FF2B5EF4-FFF2-40B4-BE49-F238E27FC236}">
                <a16:creationId xmlns:a16="http://schemas.microsoft.com/office/drawing/2014/main" id="{D6BC47F1-FC61-4599-95FF-78532E58E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4"/>
          <a:stretch/>
        </p:blipFill>
        <p:spPr bwMode="auto">
          <a:xfrm>
            <a:off x="1521781" y="1023120"/>
            <a:ext cx="9144000" cy="376616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521781" y="5274690"/>
            <a:ext cx="8091299" cy="129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робототехника.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bildmgr.files.wordpress.com/2018/02/robot-human-2.jpg">
            <a:extLst>
              <a:ext uri="{FF2B5EF4-FFF2-40B4-BE49-F238E27FC236}">
                <a16:creationId xmlns:a16="http://schemas.microsoft.com/office/drawing/2014/main" id="{F3838D7F-6DE5-46A6-80DB-26AE6FF4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45" y="5130740"/>
            <a:ext cx="198478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0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89AAF09-DEDF-4863-85DA-8ECBC9D03D34}"/>
              </a:ext>
            </a:extLst>
          </p:cNvPr>
          <p:cNvSpPr txBox="1">
            <a:spLocks/>
          </p:cNvSpPr>
          <p:nvPr/>
        </p:nvSpPr>
        <p:spPr>
          <a:xfrm>
            <a:off x="405754" y="998120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89C7A92-3C54-45B1-AFBD-4ACFB4D39139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Позиционеры.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C48B84-2E94-48EE-99AE-102F07AA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02" y="1552119"/>
            <a:ext cx="7740001" cy="471563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482297-AB4B-44E1-A427-78D5B7F93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12" y="1818465"/>
            <a:ext cx="2234561" cy="21359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0478C-7A4A-4B7F-BFCE-D91489529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901" y="4048873"/>
            <a:ext cx="2254049" cy="22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89AAF09-DEDF-4863-85DA-8ECBC9D03D34}"/>
              </a:ext>
            </a:extLst>
          </p:cNvPr>
          <p:cNvSpPr txBox="1">
            <a:spLocks/>
          </p:cNvSpPr>
          <p:nvPr/>
        </p:nvSpPr>
        <p:spPr>
          <a:xfrm>
            <a:off x="405754" y="998120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DCCCED-FA29-4BC1-BCA3-6878BC773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13" r="38126" b="5780"/>
          <a:stretch/>
        </p:blipFill>
        <p:spPr>
          <a:xfrm>
            <a:off x="7381367" y="2188105"/>
            <a:ext cx="4677283" cy="42698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849DB-17B8-457D-BB65-4921F8CF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03" y="1599157"/>
            <a:ext cx="6966001" cy="461913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C9D5684-A843-4C06-A907-3586B681489B}"/>
              </a:ext>
            </a:extLst>
          </p:cNvPr>
          <p:cNvSpPr txBox="1">
            <a:spLocks/>
          </p:cNvSpPr>
          <p:nvPr/>
        </p:nvSpPr>
        <p:spPr>
          <a:xfrm>
            <a:off x="7482829" y="1523316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Формовка.</a:t>
            </a:r>
          </a:p>
        </p:txBody>
      </p:sp>
    </p:spTree>
    <p:extLst>
      <p:ext uri="{BB962C8B-B14F-4D97-AF65-F5344CB8AC3E}">
        <p14:creationId xmlns:p14="http://schemas.microsoft.com/office/powerpoint/2010/main" val="828008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6367652" y="2971532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Инспекция и контроль.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C61370-3889-4390-B404-7731A4DC8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077" y="3512860"/>
            <a:ext cx="6604801" cy="33324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D4A92-D49F-426C-A661-D99EEF245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63"/>
          <a:stretch/>
        </p:blipFill>
        <p:spPr>
          <a:xfrm>
            <a:off x="3069527" y="1594808"/>
            <a:ext cx="2754822" cy="43360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205F25-5FD4-49BC-93A0-7348AD1DA5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860"/>
          <a:stretch/>
        </p:blipFill>
        <p:spPr>
          <a:xfrm>
            <a:off x="399914" y="1452748"/>
            <a:ext cx="2615592" cy="4336067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89AAF09-DEDF-4863-85DA-8ECBC9D03D34}"/>
              </a:ext>
            </a:extLst>
          </p:cNvPr>
          <p:cNvSpPr txBox="1">
            <a:spLocks/>
          </p:cNvSpPr>
          <p:nvPr/>
        </p:nvSpPr>
        <p:spPr>
          <a:xfrm>
            <a:off x="1272529" y="944509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Перемещение деталей.</a:t>
            </a:r>
          </a:p>
        </p:txBody>
      </p:sp>
    </p:spTree>
    <p:extLst>
      <p:ext uri="{BB962C8B-B14F-4D97-AF65-F5344CB8AC3E}">
        <p14:creationId xmlns:p14="http://schemas.microsoft.com/office/powerpoint/2010/main" val="328753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F30DAB-F767-4769-9603-309310F67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588354"/>
            <a:ext cx="8626660" cy="4888963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при роботизации производства пластмасс.</a:t>
            </a:r>
          </a:p>
        </p:txBody>
      </p:sp>
    </p:spTree>
    <p:extLst>
      <p:ext uri="{BB962C8B-B14F-4D97-AF65-F5344CB8AC3E}">
        <p14:creationId xmlns:p14="http://schemas.microsoft.com/office/powerpoint/2010/main" val="966319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A8CB1D-8580-4DD0-A7F5-2A1AE6957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502629"/>
            <a:ext cx="9716594" cy="5325012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при роботизации литейных производств.</a:t>
            </a:r>
          </a:p>
        </p:txBody>
      </p:sp>
    </p:spTree>
    <p:extLst>
      <p:ext uri="{BB962C8B-B14F-4D97-AF65-F5344CB8AC3E}">
        <p14:creationId xmlns:p14="http://schemas.microsoft.com/office/powerpoint/2010/main" val="355721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при роботизации упаковочных процессов.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9E50DB-9B70-4DCA-847B-C177365A5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40" y="1550254"/>
            <a:ext cx="7942958" cy="4888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72097-4820-47AE-8615-C001CB731111}"/>
              </a:ext>
            </a:extLst>
          </p:cNvPr>
          <p:cNvSpPr txBox="1"/>
          <p:nvPr/>
        </p:nvSpPr>
        <p:spPr>
          <a:xfrm>
            <a:off x="5350060" y="538222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Создание единой системы </a:t>
            </a:r>
          </a:p>
          <a:p>
            <a:pPr algn="r"/>
            <a:r>
              <a:rPr lang="ru-RU" b="1" dirty="0"/>
              <a:t>управления конвейерно-транспортным </a:t>
            </a:r>
          </a:p>
          <a:p>
            <a:pPr algn="r"/>
            <a:r>
              <a:rPr lang="ru-RU" b="1" dirty="0"/>
              <a:t>потоком и роботизированным комплексом.   </a:t>
            </a:r>
          </a:p>
        </p:txBody>
      </p:sp>
      <p:pic>
        <p:nvPicPr>
          <p:cNvPr id="4098" name="Picture 2" descr="https://st1.stpulscen.ru/images/product/146/102/447_big.jpg">
            <a:extLst>
              <a:ext uri="{FF2B5EF4-FFF2-40B4-BE49-F238E27FC236}">
                <a16:creationId xmlns:a16="http://schemas.microsoft.com/office/drawing/2014/main" id="{16A9C730-438C-4CDE-AD25-9C7B0174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6" y="2373296"/>
            <a:ext cx="2380874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5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6"/>
            <a:ext cx="9134329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рисков по простою производства.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73D20-5AFB-48AD-95E0-54C354B18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502" y="1870744"/>
            <a:ext cx="3242805" cy="37876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4F851-1AAD-4E4C-85A9-B54193C5DCCE}"/>
              </a:ext>
            </a:extLst>
          </p:cNvPr>
          <p:cNvSpPr txBox="1"/>
          <p:nvPr/>
        </p:nvSpPr>
        <p:spPr>
          <a:xfrm>
            <a:off x="818971" y="1674674"/>
            <a:ext cx="69674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 целью минимизации сроков внедрения решения в существующий </a:t>
            </a:r>
          </a:p>
          <a:p>
            <a:r>
              <a:rPr lang="ru-RU" dirty="0"/>
              <a:t>технологический процесс компания АТМ предлагает на территории </a:t>
            </a:r>
          </a:p>
          <a:p>
            <a:r>
              <a:rPr lang="ru-RU" dirty="0"/>
              <a:t>нашей производственной базы осуществить: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предмонтаж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программирование;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тестовые испытания.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38FA5-96C1-4B05-9EFB-1B3A37462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444" y="3419397"/>
            <a:ext cx="4886689" cy="32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клиентов.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83D4E3-705C-43B9-B05B-EBB4F6C4B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1532988"/>
            <a:ext cx="10734675" cy="50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66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 и обслуживание.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B0321-7452-4AAA-BDE7-0AE3CF494A9D}"/>
              </a:ext>
            </a:extLst>
          </p:cNvPr>
          <p:cNvSpPr txBox="1"/>
          <p:nvPr/>
        </p:nvSpPr>
        <p:spPr>
          <a:xfrm>
            <a:off x="1066799" y="1532988"/>
            <a:ext cx="107938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Срок эксплуатации любого робота производства компании АВВ до капитального ремонта 40 000 моточасов</a:t>
            </a:r>
          </a:p>
          <a:p>
            <a:r>
              <a:rPr lang="ru-RU" dirty="0"/>
              <a:t>или 4,57 года непрерывной работы.</a:t>
            </a:r>
          </a:p>
          <a:p>
            <a:endParaRPr lang="ru-RU" dirty="0"/>
          </a:p>
          <a:p>
            <a:r>
              <a:rPr lang="ru-RU" dirty="0"/>
              <a:t>Перечень работ:</a:t>
            </a:r>
          </a:p>
          <a:p>
            <a:pPr marL="285750" indent="-285750">
              <a:buFontTx/>
              <a:buChar char="-"/>
            </a:pPr>
            <a:r>
              <a:rPr lang="en-US" dirty="0"/>
              <a:t>off line </a:t>
            </a:r>
            <a:r>
              <a:rPr lang="ru-RU" dirty="0"/>
              <a:t>диагностика;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on line </a:t>
            </a:r>
            <a:r>
              <a:rPr lang="ru-RU" dirty="0"/>
              <a:t>диагностика;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регламентные работы;</a:t>
            </a:r>
          </a:p>
          <a:p>
            <a:pPr marL="285750" indent="-285750">
              <a:buFontTx/>
              <a:buChar char="-"/>
            </a:pPr>
            <a:r>
              <a:rPr lang="ru-RU" dirty="0"/>
              <a:t>гарантийное и постгарантийное обслуживание;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ремонт.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C4B944-E72A-4DD7-9673-BFC40A2B3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105" y="2964149"/>
            <a:ext cx="3332932" cy="32742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CE869-8EEF-4D0F-9500-08C05F36A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927" y="4395310"/>
            <a:ext cx="2925721" cy="21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B0321-7452-4AAA-BDE7-0AE3CF494A9D}"/>
              </a:ext>
            </a:extLst>
          </p:cNvPr>
          <p:cNvSpPr txBox="1"/>
          <p:nvPr/>
        </p:nvSpPr>
        <p:spPr>
          <a:xfrm>
            <a:off x="975699" y="1627424"/>
            <a:ext cx="78229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Перечень программ: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ремонт и техническое обслуживание;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установка настройка и конфигурирование;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программирование роботизированных комплексов;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управление и оперирование роботизированным комплексом;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разработка технических моделей и симуляция технологических операций;</a:t>
            </a:r>
          </a:p>
          <a:p>
            <a:pPr marL="285750" indent="-285750">
              <a:buFontTx/>
              <a:buChar char="-"/>
            </a:pPr>
            <a:r>
              <a:rPr lang="en-US" dirty="0"/>
              <a:t>off-line</a:t>
            </a:r>
            <a:r>
              <a:rPr lang="ru-RU" dirty="0"/>
              <a:t> программирование робототехнических систем.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49926D-7018-41B9-B663-7C0CA5604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313" y="4022889"/>
            <a:ext cx="2990202" cy="2052298"/>
          </a:xfrm>
          <a:prstGeom prst="rect">
            <a:avLst/>
          </a:prstGeom>
        </p:spPr>
      </p:pic>
      <p:pic>
        <p:nvPicPr>
          <p:cNvPr id="2050" name="Picture 2" descr="https://www.robotsinarchitecture.org/wp-content/uploads/2012/03/JOB_3377.jpg">
            <a:extLst>
              <a:ext uri="{FF2B5EF4-FFF2-40B4-BE49-F238E27FC236}">
                <a16:creationId xmlns:a16="http://schemas.microsoft.com/office/drawing/2014/main" id="{8D99A0E3-E393-4F29-97D5-34FC254D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18" y="3429000"/>
            <a:ext cx="4639333" cy="30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6F81A-D354-4821-B61F-36EF6866714C}"/>
              </a:ext>
            </a:extLst>
          </p:cNvPr>
          <p:cNvSpPr txBox="1"/>
          <p:nvPr/>
        </p:nvSpPr>
        <p:spPr>
          <a:xfrm>
            <a:off x="481486" y="1522164"/>
            <a:ext cx="1122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Компания </a:t>
            </a:r>
            <a:r>
              <a:rPr lang="ru-RU" b="1" dirty="0"/>
              <a:t>АТМ</a:t>
            </a:r>
            <a:r>
              <a:rPr lang="ru-RU" dirty="0"/>
              <a:t> является поставщиком решений и системным интегратором автоматизированных систем управления технологическими процессами, систем управления производством, систем электроснабжения, КИП, автоматизированных роботизированных комплексов </a:t>
            </a:r>
          </a:p>
          <a:p>
            <a:r>
              <a:rPr lang="ru-RU" dirty="0"/>
              <a:t>Компания работает с 2000г и поддерживает постоянное взаимодействие с более чем 100 промышленными заказчиками, имеет партнёрские статусы крупных производителей, поставщиков оборудования и программного обеспечения. Специалисты компании активно используют системы автоматизированного проектирования и программное обеспечение для инженерных расчётов и моделирования.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5F1CA1D-1B60-4FB4-8B8E-567F08F861AB}"/>
              </a:ext>
            </a:extLst>
          </p:cNvPr>
          <p:cNvSpPr txBox="1">
            <a:spLocks/>
          </p:cNvSpPr>
          <p:nvPr/>
        </p:nvSpPr>
        <p:spPr>
          <a:xfrm>
            <a:off x="2179213" y="3485867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ED5CB-7583-4190-8302-A66507C650EB}"/>
              </a:ext>
            </a:extLst>
          </p:cNvPr>
          <p:cNvSpPr txBox="1"/>
          <p:nvPr/>
        </p:nvSpPr>
        <p:spPr>
          <a:xfrm>
            <a:off x="481486" y="4039866"/>
            <a:ext cx="112290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инжиниринговое направление.</a:t>
            </a:r>
          </a:p>
          <a:p>
            <a:r>
              <a:rPr lang="ru-RU" sz="1400" i="1" dirty="0"/>
              <a:t>Разработка, проектирование и сдача в эксплуатацию:</a:t>
            </a:r>
            <a:endParaRPr lang="en-US" sz="1400" i="1" dirty="0"/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торговый дом.</a:t>
            </a:r>
          </a:p>
          <a:p>
            <a:r>
              <a:rPr lang="ru-RU" sz="1400" i="1" dirty="0"/>
              <a:t>Поставка оборудования и материалов для</a:t>
            </a:r>
            <a:r>
              <a:rPr lang="en-US" sz="1400" i="1" dirty="0"/>
              <a:t>:</a:t>
            </a:r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290" name="Picture 2" descr="https://www.foliplast.ru/upload/iblock/553/55391db7d2743517db9e3169bdcf26a8.jpg">
            <a:extLst>
              <a:ext uri="{FF2B5EF4-FFF2-40B4-BE49-F238E27FC236}">
                <a16:creationId xmlns:a16="http://schemas.microsoft.com/office/drawing/2014/main" id="{D0358D39-46E4-4983-8B74-FDE9539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12" y="3658749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icdcargo.ru/wp-content/uploads/2016/12/sbornue-1024x675.jpg">
            <a:extLst>
              <a:ext uri="{FF2B5EF4-FFF2-40B4-BE49-F238E27FC236}">
                <a16:creationId xmlns:a16="http://schemas.microsoft.com/office/drawing/2014/main" id="{93798C0C-D874-492E-92C9-F328315A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9" y="4771132"/>
            <a:ext cx="2880000" cy="18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1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58CBC-C023-4828-AA0D-79CB5E76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72" y="1719029"/>
            <a:ext cx="5908201" cy="50308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сотрудничества.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B71358-FA8F-4604-B06C-D5865E24A02B}"/>
              </a:ext>
            </a:extLst>
          </p:cNvPr>
          <p:cNvSpPr/>
          <p:nvPr/>
        </p:nvSpPr>
        <p:spPr>
          <a:xfrm>
            <a:off x="374346" y="1690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F268E2-0233-460B-BF68-3EE882CED654}"/>
              </a:ext>
            </a:extLst>
          </p:cNvPr>
          <p:cNvCxnSpPr/>
          <p:nvPr/>
        </p:nvCxnSpPr>
        <p:spPr>
          <a:xfrm>
            <a:off x="487926" y="1809987"/>
            <a:ext cx="297139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B87FE7-751F-4D2B-911F-6062D31632EE}"/>
              </a:ext>
            </a:extLst>
          </p:cNvPr>
          <p:cNvSpPr txBox="1"/>
          <p:nvPr/>
        </p:nvSpPr>
        <p:spPr>
          <a:xfrm>
            <a:off x="487926" y="1532988"/>
            <a:ext cx="29713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b="1" dirty="0"/>
              <a:t>Торговый дом. Возможности.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F3F39-1565-474E-8012-B28A2C8CA97C}"/>
              </a:ext>
            </a:extLst>
          </p:cNvPr>
          <p:cNvSpPr txBox="1"/>
          <p:nvPr/>
        </p:nvSpPr>
        <p:spPr>
          <a:xfrm>
            <a:off x="487926" y="2086986"/>
            <a:ext cx="7939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Низкая ценовая политика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55DD7-BAB0-4F11-8AAE-98B694A284BA}"/>
              </a:ext>
            </a:extLst>
          </p:cNvPr>
          <p:cNvSpPr txBox="1"/>
          <p:nvPr/>
        </p:nvSpPr>
        <p:spPr>
          <a:xfrm>
            <a:off x="487926" y="2477511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 b="1" i="1"/>
            </a:lvl1pPr>
          </a:lstStyle>
          <a:p>
            <a:r>
              <a:rPr lang="ru-RU" dirty="0"/>
              <a:t>Отсрочка платежа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4DE74-8009-4590-9B76-3571586104CC}"/>
              </a:ext>
            </a:extLst>
          </p:cNvPr>
          <p:cNvSpPr txBox="1"/>
          <p:nvPr/>
        </p:nvSpPr>
        <p:spPr>
          <a:xfrm>
            <a:off x="487926" y="2944415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Возможность формирования складских запасов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2DA471-69E9-4318-B77D-82A78723DAFB}"/>
              </a:ext>
            </a:extLst>
          </p:cNvPr>
          <p:cNvSpPr txBox="1"/>
          <p:nvPr/>
        </p:nvSpPr>
        <p:spPr>
          <a:xfrm>
            <a:off x="500626" y="3432095"/>
            <a:ext cx="792899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Продвижение продукции:</a:t>
            </a:r>
          </a:p>
          <a:p>
            <a:r>
              <a:rPr lang="ru-RU" sz="1400" b="1" i="1" dirty="0"/>
              <a:t> ОВЕН</a:t>
            </a:r>
            <a:endParaRPr lang="en-US" sz="1400" b="1" i="1" dirty="0"/>
          </a:p>
          <a:p>
            <a:r>
              <a:rPr lang="en-US" sz="1400" b="1" i="1" dirty="0"/>
              <a:t> Honeywell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SMC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SICK</a:t>
            </a:r>
          </a:p>
          <a:p>
            <a:r>
              <a:rPr lang="en-US" sz="1400" b="1" i="1" dirty="0"/>
              <a:t> </a:t>
            </a:r>
            <a:r>
              <a:rPr lang="ru-RU" sz="1400" b="1" i="1" dirty="0"/>
              <a:t>Взлет</a:t>
            </a:r>
          </a:p>
          <a:p>
            <a:r>
              <a:rPr lang="ru-RU" sz="1400" b="1" i="1" dirty="0"/>
              <a:t> </a:t>
            </a:r>
            <a:r>
              <a:rPr lang="ru-RU" sz="1400" b="1" i="1" dirty="0" err="1"/>
              <a:t>Прософт</a:t>
            </a:r>
            <a:endParaRPr lang="ru-RU" sz="1400" b="1" i="1" dirty="0"/>
          </a:p>
          <a:p>
            <a:endParaRPr lang="ru-RU" sz="1400" b="1" i="1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2922A8D-CFBD-47E7-A90A-A45A5EA2E131}"/>
              </a:ext>
            </a:extLst>
          </p:cNvPr>
          <p:cNvCxnSpPr/>
          <p:nvPr/>
        </p:nvCxnSpPr>
        <p:spPr>
          <a:xfrm>
            <a:off x="487926" y="3159859"/>
            <a:ext cx="3826670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DC2476-1212-4DFF-9192-31DC343C3C03}"/>
              </a:ext>
            </a:extLst>
          </p:cNvPr>
          <p:cNvCxnSpPr/>
          <p:nvPr/>
        </p:nvCxnSpPr>
        <p:spPr>
          <a:xfrm>
            <a:off x="487926" y="3651349"/>
            <a:ext cx="1908206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C29374-689F-4693-B8F3-6900D7492B0F}"/>
              </a:ext>
            </a:extLst>
          </p:cNvPr>
          <p:cNvCxnSpPr/>
          <p:nvPr/>
        </p:nvCxnSpPr>
        <p:spPr>
          <a:xfrm>
            <a:off x="487926" y="2296784"/>
            <a:ext cx="20716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D506635-DF3A-4D2D-B81E-CF3A36693A75}"/>
              </a:ext>
            </a:extLst>
          </p:cNvPr>
          <p:cNvCxnSpPr/>
          <p:nvPr/>
        </p:nvCxnSpPr>
        <p:spPr>
          <a:xfrm>
            <a:off x="487926" y="2692955"/>
            <a:ext cx="15763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36865-2833-4B6B-BE99-567F556AE356}"/>
              </a:ext>
            </a:extLst>
          </p:cNvPr>
          <p:cNvSpPr txBox="1"/>
          <p:nvPr/>
        </p:nvSpPr>
        <p:spPr>
          <a:xfrm>
            <a:off x="7328499" y="1996028"/>
            <a:ext cx="4600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/>
              <a:t>СИСТЕМА УПРАВЛЕНИЯ ПРОИЗВОДСТВЕННЫМИ ПРОЦЕССАМИ (MES)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УСОВЕРШЕНСТВОВАННОЕ УПРАВЛЕНИЕ ТЕХНОЛОГИЧЕСКИМИ ПРОЦЕССАМИ (APC)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АВТОМАТИЗИРОВАННЫЕ СИСТЕМЫ УПРАВЛЕНИЯ ТЕХНОЛОГИЧЕСКИМИ ПРОЦЕССАМИ (DCS, ESD)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КОНТРОЛЬНО-ИЗМЕРИТЕЛЬНЫЕ ПРИБОРЫ, ДАТЧИКИ, ИСПОЛНИТЕЛЬНЫЕ МЕХАНИЗМЫ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СИСТЕМЫ ЭЛЕКТРОСНАБЖЕНИЯ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sz="1400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30AB57-A75C-4280-98CF-A633379B6D90}"/>
              </a:ext>
            </a:extLst>
          </p:cNvPr>
          <p:cNvSpPr txBox="1"/>
          <p:nvPr/>
        </p:nvSpPr>
        <p:spPr>
          <a:xfrm>
            <a:off x="7442557" y="1535370"/>
            <a:ext cx="382194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ru-RU" b="1" dirty="0"/>
              <a:t>Системная интеграция. Возможности.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EB3DFE4-D632-47AF-9504-BED80E720FB1}"/>
              </a:ext>
            </a:extLst>
          </p:cNvPr>
          <p:cNvSpPr/>
          <p:nvPr/>
        </p:nvSpPr>
        <p:spPr>
          <a:xfrm>
            <a:off x="7214919" y="1701171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298A3FF-0E88-47F2-B011-70EAA78125D1}"/>
              </a:ext>
            </a:extLst>
          </p:cNvPr>
          <p:cNvCxnSpPr>
            <a:cxnSpLocks/>
          </p:cNvCxnSpPr>
          <p:nvPr/>
        </p:nvCxnSpPr>
        <p:spPr>
          <a:xfrm>
            <a:off x="7328499" y="1820382"/>
            <a:ext cx="4272951" cy="13912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C69A09E-7CB7-4FEE-941E-012B2956A134}"/>
              </a:ext>
            </a:extLst>
          </p:cNvPr>
          <p:cNvCxnSpPr>
            <a:cxnSpLocks/>
          </p:cNvCxnSpPr>
          <p:nvPr/>
        </p:nvCxnSpPr>
        <p:spPr>
          <a:xfrm>
            <a:off x="8416917" y="4927498"/>
            <a:ext cx="351222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0AECF2D-96F5-4C55-8923-4B1745CD56CB}"/>
              </a:ext>
            </a:extLst>
          </p:cNvPr>
          <p:cNvCxnSpPr>
            <a:cxnSpLocks/>
          </p:cNvCxnSpPr>
          <p:nvPr/>
        </p:nvCxnSpPr>
        <p:spPr>
          <a:xfrm>
            <a:off x="7656194" y="2477511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4444494-74BA-434A-87C3-6AF7FF0F12F2}"/>
              </a:ext>
            </a:extLst>
          </p:cNvPr>
          <p:cNvCxnSpPr>
            <a:cxnSpLocks/>
          </p:cNvCxnSpPr>
          <p:nvPr/>
        </p:nvCxnSpPr>
        <p:spPr>
          <a:xfrm>
            <a:off x="7612687" y="3159859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B2EC103-FAE2-4AFE-B5D4-2EA244E25B98}"/>
              </a:ext>
            </a:extLst>
          </p:cNvPr>
          <p:cNvCxnSpPr>
            <a:cxnSpLocks/>
          </p:cNvCxnSpPr>
          <p:nvPr/>
        </p:nvCxnSpPr>
        <p:spPr>
          <a:xfrm>
            <a:off x="7656194" y="3797198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B514CD8-5046-499A-B5D6-924A0EA171E9}"/>
              </a:ext>
            </a:extLst>
          </p:cNvPr>
          <p:cNvCxnSpPr>
            <a:cxnSpLocks/>
          </p:cNvCxnSpPr>
          <p:nvPr/>
        </p:nvCxnSpPr>
        <p:spPr>
          <a:xfrm>
            <a:off x="8044566" y="4495698"/>
            <a:ext cx="3841072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546B20-2E47-47B2-BABD-C93E877F1295}"/>
              </a:ext>
            </a:extLst>
          </p:cNvPr>
          <p:cNvCxnSpPr>
            <a:cxnSpLocks/>
          </p:cNvCxnSpPr>
          <p:nvPr/>
        </p:nvCxnSpPr>
        <p:spPr>
          <a:xfrm>
            <a:off x="8750300" y="5359298"/>
            <a:ext cx="313533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0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Разрешительная база.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226503" y="1416904"/>
            <a:ext cx="104762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Подготовка проектной документации</a:t>
            </a:r>
          </a:p>
          <a:p>
            <a:r>
              <a:rPr lang="ru-RU" dirty="0"/>
              <a:t>Некоммерческое </a:t>
            </a:r>
            <a:r>
              <a:rPr lang="ru-RU" dirty="0" err="1"/>
              <a:t>партнерство</a:t>
            </a:r>
            <a:r>
              <a:rPr lang="ru-RU" dirty="0"/>
              <a:t> Саморегулируемая организация</a:t>
            </a:r>
          </a:p>
          <a:p>
            <a:r>
              <a:rPr lang="ru-RU" dirty="0"/>
              <a:t>“Объединение проектировщиков Тульской области” включая</a:t>
            </a:r>
          </a:p>
          <a:p>
            <a:r>
              <a:rPr lang="ru-RU" dirty="0"/>
              <a:t>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Свидетельство №СРО-П-049-7107505374-01112016-0170</a:t>
            </a:r>
          </a:p>
          <a:p>
            <a:r>
              <a:rPr lang="ru-RU" b="1" dirty="0"/>
              <a:t>		Строительно-монтажные и пуско-наладочные работы</a:t>
            </a:r>
          </a:p>
          <a:p>
            <a:r>
              <a:rPr lang="ru-RU" dirty="0"/>
              <a:t>		Ассоциация “Саморегулируемая организация “Строители</a:t>
            </a:r>
          </a:p>
          <a:p>
            <a:r>
              <a:rPr lang="ru-RU" dirty="0"/>
              <a:t>		Тульской области” включая 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		Свидетельство №С-080-71-0470-71-260117</a:t>
            </a:r>
          </a:p>
          <a:p>
            <a:r>
              <a:rPr lang="ru-RU" b="1" dirty="0"/>
              <a:t>				Менеджмента качества ГОСТ Р ИСО 9001-2015 (ISO 9001:2015)</a:t>
            </a:r>
          </a:p>
          <a:p>
            <a:r>
              <a:rPr lang="ru-RU" dirty="0"/>
              <a:t>				Система менеджмента качества применительно к разработке,</a:t>
            </a:r>
          </a:p>
          <a:p>
            <a:r>
              <a:rPr lang="ru-RU" dirty="0"/>
              <a:t>				производству, поставке и сервисному обслуживанию систем</a:t>
            </a:r>
          </a:p>
          <a:p>
            <a:r>
              <a:rPr lang="ru-RU" dirty="0"/>
              <a:t>				комплексной автоматизации технологических процессов,</a:t>
            </a:r>
          </a:p>
          <a:p>
            <a:r>
              <a:rPr lang="ru-RU" dirty="0"/>
              <a:t>				роботизированных комплексов, контрольно-измерительных</a:t>
            </a:r>
          </a:p>
          <a:p>
            <a:r>
              <a:rPr lang="ru-RU" dirty="0"/>
              <a:t>				приборов (</a:t>
            </a:r>
            <a:r>
              <a:rPr lang="ru-RU" dirty="0" err="1"/>
              <a:t>КИПиА</a:t>
            </a:r>
            <a:r>
              <a:rPr lang="ru-RU" dirty="0"/>
              <a:t>) и средств автоматизации технологических</a:t>
            </a:r>
          </a:p>
          <a:p>
            <a:r>
              <a:rPr lang="ru-RU" dirty="0"/>
              <a:t>				процессов, компонентов для создания АСУ ТП и встраиваемых</a:t>
            </a:r>
          </a:p>
          <a:p>
            <a:r>
              <a:rPr lang="ru-RU" dirty="0"/>
              <a:t>				систем управления, разработке программного обеспечения для</a:t>
            </a:r>
          </a:p>
          <a:p>
            <a:r>
              <a:rPr lang="ru-RU" dirty="0"/>
              <a:t>				систем автоматизации технологических процессов</a:t>
            </a:r>
          </a:p>
          <a:p>
            <a:r>
              <a:rPr lang="ru-RU" dirty="0"/>
              <a:t>				Регистрационный номер №РОСС RU.М001.К00745.</a:t>
            </a:r>
          </a:p>
        </p:txBody>
      </p:sp>
      <p:pic>
        <p:nvPicPr>
          <p:cNvPr id="4" name="Picture 2" descr="https://pandia.ru/text/80/449/images/img1_245.jpg">
            <a:extLst>
              <a:ext uri="{FF2B5EF4-FFF2-40B4-BE49-F238E27FC236}">
                <a16:creationId xmlns:a16="http://schemas.microsoft.com/office/drawing/2014/main" id="{13273E60-4E94-45A7-BB1B-253E717A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62" y="23685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troytrans.info/files/logo/9287.jpg">
            <a:extLst>
              <a:ext uri="{FF2B5EF4-FFF2-40B4-BE49-F238E27FC236}">
                <a16:creationId xmlns:a16="http://schemas.microsoft.com/office/drawing/2014/main" id="{BAB2A7B3-83A2-465B-8E80-0B250D72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98" y="1341422"/>
            <a:ext cx="180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B8115-9E9A-4D49-AEF3-4E62495C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74" y="4060270"/>
            <a:ext cx="1800000" cy="2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1162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48FD8-416F-4771-9FA3-76445BEB31B0}"/>
              </a:ext>
            </a:extLst>
          </p:cNvPr>
          <p:cNvSpPr txBox="1"/>
          <p:nvPr/>
        </p:nvSpPr>
        <p:spPr>
          <a:xfrm>
            <a:off x="126379" y="1241291"/>
            <a:ext cx="10476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Более 30 проектов в промышленном секторе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	Более 30 проектов в топливно-энергетическом секторе</a:t>
            </a:r>
          </a:p>
          <a:p>
            <a:endParaRPr lang="ru-RU" b="1" dirty="0"/>
          </a:p>
          <a:p>
            <a:r>
              <a:rPr lang="ru-RU" dirty="0"/>
              <a:t>	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		Более 20 проектов в строительном секторе </a:t>
            </a:r>
          </a:p>
          <a:p>
            <a:r>
              <a:rPr lang="ru-RU" dirty="0"/>
              <a:t>			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934D0-2B5D-4CF3-9320-3DDB982F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3"/>
          <a:stretch/>
        </p:blipFill>
        <p:spPr>
          <a:xfrm>
            <a:off x="1700627" y="1573783"/>
            <a:ext cx="7240202" cy="1180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B1F99-6702-42E8-8BF3-E4F30551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28"/>
          <a:stretch/>
        </p:blipFill>
        <p:spPr>
          <a:xfrm>
            <a:off x="3375191" y="3455824"/>
            <a:ext cx="7255298" cy="11821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A6A7222-8428-47FB-8BB5-3D04C250DD87}"/>
              </a:ext>
            </a:extLst>
          </p:cNvPr>
          <p:cNvGrpSpPr/>
          <p:nvPr/>
        </p:nvGrpSpPr>
        <p:grpSpPr>
          <a:xfrm>
            <a:off x="4243407" y="5443647"/>
            <a:ext cx="7685738" cy="1414353"/>
            <a:chOff x="4243407" y="5443647"/>
            <a:chExt cx="7685738" cy="141435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926ABE-3A2D-4953-A060-503A29CC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0483" y="5506379"/>
              <a:ext cx="1664713" cy="1080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6900FA5-2CF7-43BD-85F1-C232F721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9189" y="5443647"/>
              <a:ext cx="1571539" cy="1080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ED8A10A-D27F-4AD9-AC01-6D7CDACA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3528" y="5526844"/>
              <a:ext cx="1575849" cy="108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7C253-53D6-4B14-8872-5DB1E5F2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4139" y="5506379"/>
              <a:ext cx="1569057" cy="10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15E072-FADA-4209-9EE2-50B3EDC42AE1}"/>
                </a:ext>
              </a:extLst>
            </p:cNvPr>
            <p:cNvSpPr txBox="1"/>
            <p:nvPr/>
          </p:nvSpPr>
          <p:spPr>
            <a:xfrm>
              <a:off x="4243407" y="6581001"/>
              <a:ext cx="7685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очистные сооружения                насосные станции                         котельные станции                  тепловые пункты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593E99-5C4E-4583-B3C4-48BE334325A4}"/>
              </a:ext>
            </a:extLst>
          </p:cNvPr>
          <p:cNvSpPr txBox="1"/>
          <p:nvPr/>
        </p:nvSpPr>
        <p:spPr>
          <a:xfrm>
            <a:off x="3205714" y="4653371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нефтяная промышленность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7B1D-2FED-420C-8B45-0053AAE40566}"/>
              </a:ext>
            </a:extLst>
          </p:cNvPr>
          <p:cNvSpPr txBox="1"/>
          <p:nvPr/>
        </p:nvSpPr>
        <p:spPr>
          <a:xfrm>
            <a:off x="3592762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черная и цветная металлургия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27FA6-E90A-4472-9330-557CBFD6E42C}"/>
              </a:ext>
            </a:extLst>
          </p:cNvPr>
          <p:cNvSpPr txBox="1"/>
          <p:nvPr/>
        </p:nvSpPr>
        <p:spPr>
          <a:xfrm>
            <a:off x="1700627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химическая </a:t>
            </a:r>
          </a:p>
          <a:p>
            <a:pPr algn="ctr"/>
            <a:r>
              <a:rPr lang="ru-RU" sz="1200" b="1" dirty="0"/>
              <a:t>промышленность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17CA-90D8-4913-BFE5-0664EFE0EF12}"/>
              </a:ext>
            </a:extLst>
          </p:cNvPr>
          <p:cNvSpPr txBox="1"/>
          <p:nvPr/>
        </p:nvSpPr>
        <p:spPr>
          <a:xfrm>
            <a:off x="5364495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Пищевая и лёгкая промышленность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AF30-1C56-4D15-8F3C-6478EE641DA8}"/>
              </a:ext>
            </a:extLst>
          </p:cNvPr>
          <p:cNvSpPr txBox="1"/>
          <p:nvPr/>
        </p:nvSpPr>
        <p:spPr>
          <a:xfrm>
            <a:off x="7248994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машиностроение и металлообработка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693-D469-492B-89FE-C10696CA8261}"/>
              </a:ext>
            </a:extLst>
          </p:cNvPr>
          <p:cNvSpPr txBox="1"/>
          <p:nvPr/>
        </p:nvSpPr>
        <p:spPr>
          <a:xfrm>
            <a:off x="5142240" y="4633476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газовая промышленность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1137E-00EF-48F3-A163-35A8D3438148}"/>
              </a:ext>
            </a:extLst>
          </p:cNvPr>
          <p:cNvSpPr txBox="1"/>
          <p:nvPr/>
        </p:nvSpPr>
        <p:spPr>
          <a:xfrm>
            <a:off x="7024840" y="4625723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угольная промышленность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35B3C-5AC0-4926-B5A3-519924F57390}"/>
              </a:ext>
            </a:extLst>
          </p:cNvPr>
          <p:cNvSpPr txBox="1"/>
          <p:nvPr/>
        </p:nvSpPr>
        <p:spPr>
          <a:xfrm>
            <a:off x="8907440" y="4663824"/>
            <a:ext cx="177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электроэнергетика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7471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600324" y="862905"/>
            <a:ext cx="9020175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применения роботизированных комплексов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E0202A-B08C-4013-8557-96E84EBE1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77"/>
          <a:stretch/>
        </p:blipFill>
        <p:spPr>
          <a:xfrm>
            <a:off x="462884" y="1627424"/>
            <a:ext cx="11433627" cy="48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 роботизированных систем.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5E7F81-FFE9-4A4D-9EBE-6E3296EF7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331732"/>
            <a:ext cx="10972799" cy="52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7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E9CB0-88CF-4342-B77C-D43175AAA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2"/>
          <a:stretch/>
        </p:blipFill>
        <p:spPr>
          <a:xfrm>
            <a:off x="1016404" y="1627424"/>
            <a:ext cx="10159192" cy="4860164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515D6B9-55B0-4AB2-BC42-F1BF5F4EE03F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роботизированных систем при обработке металла.</a:t>
            </a:r>
          </a:p>
        </p:txBody>
      </p:sp>
    </p:spTree>
    <p:extLst>
      <p:ext uri="{BB962C8B-B14F-4D97-AF65-F5344CB8AC3E}">
        <p14:creationId xmlns:p14="http://schemas.microsoft.com/office/powerpoint/2010/main" val="311796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89AAF09-DEDF-4863-85DA-8ECBC9D03D34}"/>
              </a:ext>
            </a:extLst>
          </p:cNvPr>
          <p:cNvSpPr txBox="1">
            <a:spLocks/>
          </p:cNvSpPr>
          <p:nvPr/>
        </p:nvSpPr>
        <p:spPr>
          <a:xfrm>
            <a:off x="405754" y="998120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25E9F-7861-4897-9D9A-AB19B0A1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53" y="1552119"/>
            <a:ext cx="9837093" cy="5203304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89C7A92-3C54-45B1-AFBD-4ACFB4D39139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сварочная ячейка.</a:t>
            </a:r>
          </a:p>
        </p:txBody>
      </p:sp>
      <p:pic>
        <p:nvPicPr>
          <p:cNvPr id="7170" name="Picture 2" descr="https://metal-kovis.hr/images/uploads/404/kemppi-minarc-220-kemppi3_1.jpg">
            <a:extLst>
              <a:ext uri="{FF2B5EF4-FFF2-40B4-BE49-F238E27FC236}">
                <a16:creationId xmlns:a16="http://schemas.microsoft.com/office/drawing/2014/main" id="{E85958DD-86D5-4F59-9374-5D606C12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453" y="443865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87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582</Words>
  <Application>Microsoft Office PowerPoint</Application>
  <PresentationFormat>Широкоэкранный</PresentationFormat>
  <Paragraphs>268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Клыпо</dc:creator>
  <cp:lastModifiedBy>Михаил Клыпо</cp:lastModifiedBy>
  <cp:revision>19</cp:revision>
  <dcterms:created xsi:type="dcterms:W3CDTF">2019-05-13T09:19:02Z</dcterms:created>
  <dcterms:modified xsi:type="dcterms:W3CDTF">2019-06-19T12:25:38Z</dcterms:modified>
</cp:coreProperties>
</file>