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1232" r:id="rId2"/>
    <p:sldId id="1255" r:id="rId3"/>
    <p:sldId id="1260" r:id="rId4"/>
    <p:sldId id="1259" r:id="rId5"/>
    <p:sldId id="1261" r:id="rId6"/>
    <p:sldId id="1239" r:id="rId7"/>
    <p:sldId id="1240" r:id="rId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86A9F1-361E-4082-8930-03B9FC4D3E89}" type="datetimeFigureOut">
              <a:rPr lang="ru-RU" smtClean="0"/>
              <a:t>19.06.2019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B476BC-F5BF-42C2-929A-DC7F8ECB72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05174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CA2212-5FA5-464F-9525-703D07B3DC20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58524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CA2212-5FA5-464F-9525-703D07B3DC20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0866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CA2212-5FA5-464F-9525-703D07B3DC20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69954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CA2212-5FA5-464F-9525-703D07B3DC20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78361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CA2212-5FA5-464F-9525-703D07B3DC20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08217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CA2212-5FA5-464F-9525-703D07B3DC20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82795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CA2212-5FA5-464F-9525-703D07B3DC20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07815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0762AB-004D-4AA6-891D-01AD072696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ECC2083-F5CE-45F2-9980-929229D663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D23F92F-AEE8-466F-BF2B-D456424E87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08BFCE-E9A8-4EAC-9E1E-788F3B7E66BE}" type="datetimeFigureOut">
              <a:rPr lang="ru-RU" smtClean="0"/>
              <a:t>19.06.2019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35CA1FD-4322-4ADE-9707-F85A2B3243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BB82467-B8D4-4AE0-9327-535FAF1CF8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BE59E-C12C-4F64-B5F5-CFC6EA22B6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28768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5893398-6BFC-4E6A-B4D6-CE2BD90BFF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BBBE9A4-CBB9-4210-89FB-CC3031FCD4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239F4A9-8390-4966-9C1D-A1732051E0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08BFCE-E9A8-4EAC-9E1E-788F3B7E66BE}" type="datetimeFigureOut">
              <a:rPr lang="ru-RU" smtClean="0"/>
              <a:t>19.06.2019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F6FA485-F12D-4B94-A20D-2B52DDE5D0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067E2B7-775D-45F7-9678-2DC32BCB06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BE59E-C12C-4F64-B5F5-CFC6EA22B6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53813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060A50E-0EC8-4C9F-BA42-ECDB908FBFA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F8A9809-0598-4E81-9C69-60270B8755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1D1B454-DAD9-4CBD-A2FC-670319F0D6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08BFCE-E9A8-4EAC-9E1E-788F3B7E66BE}" type="datetimeFigureOut">
              <a:rPr lang="ru-RU" smtClean="0"/>
              <a:t>19.06.2019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C51E367-1376-4199-A3B9-5F27BD5A5C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96CB52D-A29F-4CE5-B3E2-6C70C72DC9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BE59E-C12C-4F64-B5F5-CFC6EA22B6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05723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DCF5ED1-A9F2-4FCE-9027-CB166B21C2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4364F09-7928-441F-9BBA-0D88D46B83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3C51F5C-E75A-4EF9-BFE6-F285B7864F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08BFCE-E9A8-4EAC-9E1E-788F3B7E66BE}" type="datetimeFigureOut">
              <a:rPr lang="ru-RU" smtClean="0"/>
              <a:t>19.06.2019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E171B45-617F-4EE0-9720-F303730919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16519CB-650B-44D4-B470-66F1CABDDC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BE59E-C12C-4F64-B5F5-CFC6EA22B6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69255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B81124E-AAEF-4A04-8063-A048F0C7A3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AA13BBE-822A-4753-BCF8-5FEB9B6C17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4EC1EB5-9B78-4343-9E58-B52F0BF35C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08BFCE-E9A8-4EAC-9E1E-788F3B7E66BE}" type="datetimeFigureOut">
              <a:rPr lang="ru-RU" smtClean="0"/>
              <a:t>19.06.2019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42D45B1-679B-4AAD-A38C-B01C892AFD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2E50D3F-1391-48FA-9E05-7C21E084BF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BE59E-C12C-4F64-B5F5-CFC6EA22B6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24088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D091A15-F7D9-4366-BF10-511103ECB3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AA431A5-B3FF-4BA3-8072-88B422B3B5D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81B773C-3031-4325-B787-5DFA467F89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AAFA721-2A78-4646-B190-DEEEB50562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08BFCE-E9A8-4EAC-9E1E-788F3B7E66BE}" type="datetimeFigureOut">
              <a:rPr lang="ru-RU" smtClean="0"/>
              <a:t>19.06.2019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24EED02-B805-4CDE-BE39-807CD60A2F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931BE19-DE3C-488E-9C87-9E9362750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BE59E-C12C-4F64-B5F5-CFC6EA22B6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34614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C7892C4-65E7-4FEE-B923-4F1FE2E39C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EC1AD64-72AA-4DA6-A454-F9F415B8F6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7C485FC-DE71-48D0-965B-A03C531772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1E8E8ACE-AFFB-4FC7-AC33-435010DF05D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18EAE355-C5E6-4141-AE26-BC76B7DC78B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06DACA6D-19FA-4599-836E-5444A6525F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08BFCE-E9A8-4EAC-9E1E-788F3B7E66BE}" type="datetimeFigureOut">
              <a:rPr lang="ru-RU" smtClean="0"/>
              <a:t>19.06.2019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08CF4CE-D9FF-4162-B609-D4E8FAC3EB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37219DEA-9CFC-44AB-8D92-BF4180F643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BE59E-C12C-4F64-B5F5-CFC6EA22B6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12161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7E0A39-8190-42B2-8FEA-DD3E1E36E6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694B7A6-E49A-46C4-9091-266429A9DF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08BFCE-E9A8-4EAC-9E1E-788F3B7E66BE}" type="datetimeFigureOut">
              <a:rPr lang="ru-RU" smtClean="0"/>
              <a:t>19.06.2019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DD0882A-321F-437A-B9B5-5ADEC3057E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1EA86FC-CB98-4419-99A6-0D506D1985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BE59E-C12C-4F64-B5F5-CFC6EA22B6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71558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34E199BC-93BF-44DC-84E3-BFB7D7BACA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08BFCE-E9A8-4EAC-9E1E-788F3B7E66BE}" type="datetimeFigureOut">
              <a:rPr lang="ru-RU" smtClean="0"/>
              <a:t>19.06.2019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044D0C7E-BAD0-4590-AFE2-7810C1375B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374BD50-19F0-41B2-8721-67DC1A4A31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BE59E-C12C-4F64-B5F5-CFC6EA22B6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87548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E9A002E-B3A3-4E1F-B227-E09373D628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841064B-1DB5-442B-8E15-79B2A1F3D9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C14A9A8-7D15-48D8-8A93-B531B6526D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E74D53F-0614-407E-B19F-D54C781517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08BFCE-E9A8-4EAC-9E1E-788F3B7E66BE}" type="datetimeFigureOut">
              <a:rPr lang="ru-RU" smtClean="0"/>
              <a:t>19.06.2019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51FB89B-EF31-4665-90D4-07FEDEE0D2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98D4730-0C42-454C-90FB-5E3838A0AE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BE59E-C12C-4F64-B5F5-CFC6EA22B6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22407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1BA61F-123E-4F49-8B56-564B885384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65F9EE5-EE77-450E-9CCD-F403CAD7912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5D0782B-B241-47F3-A7C7-568229A53D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CCE7E58-3B87-449A-A5C4-FFFA7F7A18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08BFCE-E9A8-4EAC-9E1E-788F3B7E66BE}" type="datetimeFigureOut">
              <a:rPr lang="ru-RU" smtClean="0"/>
              <a:t>19.06.2019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22C67F6-8E88-40C7-B4EE-EE23E0DF06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9C8C5D0-72ED-48AE-A49B-C2BE5A1548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BE59E-C12C-4F64-B5F5-CFC6EA22B6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3823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15EC71F-9599-4E92-9799-33DBDE8364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226F39F-C163-4A86-91D7-34ECFCF1B4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815D1B5-C632-4D9E-98C4-D992921257D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08BFCE-E9A8-4EAC-9E1E-788F3B7E66BE}" type="datetimeFigureOut">
              <a:rPr lang="ru-RU" smtClean="0"/>
              <a:t>19.06.2019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0592196-F5C2-4795-B8FD-9238C5D2AB5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14B2B48-52FF-48B2-B9A6-07D441941A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1BE59E-C12C-4F64-B5F5-CFC6EA22B6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08642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w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.wmf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emf"/><Relationship Id="rId4" Type="http://schemas.openxmlformats.org/officeDocument/2006/relationships/image" Target="../media/image11.emf"/><Relationship Id="rId9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A2DACA4A-5034-44CF-B8C5-6C8527C88E24}"/>
              </a:ext>
            </a:extLst>
          </p:cNvPr>
          <p:cNvSpPr txBox="1">
            <a:spLocks/>
          </p:cNvSpPr>
          <p:nvPr/>
        </p:nvSpPr>
        <p:spPr>
          <a:xfrm>
            <a:off x="1521781" y="4714501"/>
            <a:ext cx="8091299" cy="112037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Современные технологии автоматизации.</a:t>
            </a:r>
          </a:p>
        </p:txBody>
      </p: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68748D69-CF5C-4977-A528-3D25A5BF1403}"/>
              </a:ext>
            </a:extLst>
          </p:cNvPr>
          <p:cNvGrpSpPr/>
          <p:nvPr/>
        </p:nvGrpSpPr>
        <p:grpSpPr>
          <a:xfrm>
            <a:off x="226503" y="192823"/>
            <a:ext cx="11702642" cy="553998"/>
            <a:chOff x="225117" y="192823"/>
            <a:chExt cx="8693766" cy="553998"/>
          </a:xfrm>
        </p:grpSpPr>
        <p:pic>
          <p:nvPicPr>
            <p:cNvPr id="1026" name="Picture 2" descr="логотип">
              <a:extLst>
                <a:ext uri="{FF2B5EF4-FFF2-40B4-BE49-F238E27FC236}">
                  <a16:creationId xmlns:a16="http://schemas.microsoft.com/office/drawing/2014/main" id="{B6EF3C2C-9BC3-4D76-9C96-506CF6011AE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5117" y="287261"/>
              <a:ext cx="1554163" cy="365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2" descr="логотип">
              <a:extLst>
                <a:ext uri="{FF2B5EF4-FFF2-40B4-BE49-F238E27FC236}">
                  <a16:creationId xmlns:a16="http://schemas.microsoft.com/office/drawing/2014/main" id="{A3B91685-B0BE-4BCB-AD2A-A9B210C946C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64720" y="287260"/>
              <a:ext cx="1554163" cy="365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id="{A564DACC-D416-443C-9399-2D61AC2AF0D5}"/>
                </a:ext>
              </a:extLst>
            </p:cNvPr>
            <p:cNvSpPr/>
            <p:nvPr/>
          </p:nvSpPr>
          <p:spPr>
            <a:xfrm>
              <a:off x="6033071" y="192823"/>
              <a:ext cx="1331649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ru-RU" sz="1000" cap="all" dirty="0"/>
                <a:t>Automation</a:t>
              </a:r>
              <a:endParaRPr lang="ru-RU" sz="1000" dirty="0"/>
            </a:p>
            <a:p>
              <a:pPr algn="r"/>
              <a:r>
                <a:rPr lang="ru-RU" sz="1000" cap="all" dirty="0" err="1"/>
                <a:t>Technology</a:t>
              </a:r>
              <a:endParaRPr lang="ru-RU" sz="1000" dirty="0"/>
            </a:p>
            <a:p>
              <a:pPr algn="r"/>
              <a:r>
                <a:rPr lang="ru-RU" sz="1000" cap="all" dirty="0" err="1"/>
                <a:t>Manufacturing</a:t>
              </a:r>
              <a:endParaRPr lang="ru-RU" sz="1000" dirty="0"/>
            </a:p>
          </p:txBody>
        </p:sp>
        <p:sp>
          <p:nvSpPr>
            <p:cNvPr id="12" name="Прямоугольник 11">
              <a:extLst>
                <a:ext uri="{FF2B5EF4-FFF2-40B4-BE49-F238E27FC236}">
                  <a16:creationId xmlns:a16="http://schemas.microsoft.com/office/drawing/2014/main" id="{187DC2A7-67EA-4A46-9265-45D2C382FE71}"/>
                </a:ext>
              </a:extLst>
            </p:cNvPr>
            <p:cNvSpPr/>
            <p:nvPr/>
          </p:nvSpPr>
          <p:spPr>
            <a:xfrm>
              <a:off x="1908702" y="192823"/>
              <a:ext cx="1554163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000" cap="all" dirty="0"/>
                <a:t>Автоматизация </a:t>
              </a:r>
              <a:endParaRPr lang="ru-RU" sz="1000" dirty="0"/>
            </a:p>
            <a:p>
              <a:r>
                <a:rPr lang="ru-RU" sz="1000" cap="all" dirty="0"/>
                <a:t>технологии </a:t>
              </a:r>
              <a:endParaRPr lang="ru-RU" sz="1000" dirty="0"/>
            </a:p>
            <a:p>
              <a:r>
                <a:rPr lang="ru-RU" sz="1000" cap="all" dirty="0"/>
                <a:t>производства</a:t>
              </a:r>
              <a:endParaRPr lang="ru-RU" sz="1000" dirty="0"/>
            </a:p>
          </p:txBody>
        </p:sp>
      </p:grpSp>
      <p:pic>
        <p:nvPicPr>
          <p:cNvPr id="1028" name="Picture 4" descr="https://msnetworks.ru/sites/default/files/field/image/novyiy-instrumentariy-v-1s-kip.jpg">
            <a:extLst>
              <a:ext uri="{FF2B5EF4-FFF2-40B4-BE49-F238E27FC236}">
                <a16:creationId xmlns:a16="http://schemas.microsoft.com/office/drawing/2014/main" id="{D6BC47F1-FC61-4599-95FF-78532E58EC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334"/>
          <a:stretch/>
        </p:blipFill>
        <p:spPr bwMode="auto">
          <a:xfrm>
            <a:off x="1521781" y="1023120"/>
            <a:ext cx="9144000" cy="3766163"/>
          </a:xfrm>
          <a:prstGeom prst="rect">
            <a:avLst/>
          </a:prstGeom>
          <a:noFill/>
          <a:effectLst>
            <a:softEdge rad="2667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16201B8E-323D-419B-853D-AB139A2AA555}"/>
              </a:ext>
            </a:extLst>
          </p:cNvPr>
          <p:cNvSpPr txBox="1">
            <a:spLocks/>
          </p:cNvSpPr>
          <p:nvPr/>
        </p:nvSpPr>
        <p:spPr>
          <a:xfrm>
            <a:off x="1521781" y="5274690"/>
            <a:ext cx="8091299" cy="129853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endParaRPr lang="ru-RU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ru-RU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Решения для построения систем класса 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MES </a:t>
            </a:r>
            <a:r>
              <a:rPr lang="ru-RU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на промышленных предприятиях</a:t>
            </a:r>
          </a:p>
        </p:txBody>
      </p:sp>
      <p:sp>
        <p:nvSpPr>
          <p:cNvPr id="13" name="Стрелка: вправо 12">
            <a:extLst>
              <a:ext uri="{FF2B5EF4-FFF2-40B4-BE49-F238E27FC236}">
                <a16:creationId xmlns:a16="http://schemas.microsoft.com/office/drawing/2014/main" id="{9F16BBE8-4B8F-4EE0-9828-0ACA7629490D}"/>
              </a:ext>
            </a:extLst>
          </p:cNvPr>
          <p:cNvSpPr/>
          <p:nvPr/>
        </p:nvSpPr>
        <p:spPr>
          <a:xfrm>
            <a:off x="10668001" y="1"/>
            <a:ext cx="190123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Picture 2" descr="http://orion-aqua.ru/images/cms/data/astue/EnergoSfera.jpg">
            <a:extLst>
              <a:ext uri="{FF2B5EF4-FFF2-40B4-BE49-F238E27FC236}">
                <a16:creationId xmlns:a16="http://schemas.microsoft.com/office/drawing/2014/main" id="{5AB7C18F-4B66-44C1-A8CF-83CC7A5F94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4714" y="4789283"/>
            <a:ext cx="1706820" cy="1788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55072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68748D69-CF5C-4977-A528-3D25A5BF1403}"/>
              </a:ext>
            </a:extLst>
          </p:cNvPr>
          <p:cNvGrpSpPr/>
          <p:nvPr/>
        </p:nvGrpSpPr>
        <p:grpSpPr>
          <a:xfrm>
            <a:off x="226503" y="192823"/>
            <a:ext cx="11702642" cy="553998"/>
            <a:chOff x="225117" y="192823"/>
            <a:chExt cx="8693766" cy="553998"/>
          </a:xfrm>
        </p:grpSpPr>
        <p:pic>
          <p:nvPicPr>
            <p:cNvPr id="1026" name="Picture 2" descr="логотип">
              <a:extLst>
                <a:ext uri="{FF2B5EF4-FFF2-40B4-BE49-F238E27FC236}">
                  <a16:creationId xmlns:a16="http://schemas.microsoft.com/office/drawing/2014/main" id="{B6EF3C2C-9BC3-4D76-9C96-506CF6011AE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5117" y="287261"/>
              <a:ext cx="1554163" cy="365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2" descr="логотип">
              <a:extLst>
                <a:ext uri="{FF2B5EF4-FFF2-40B4-BE49-F238E27FC236}">
                  <a16:creationId xmlns:a16="http://schemas.microsoft.com/office/drawing/2014/main" id="{A3B91685-B0BE-4BCB-AD2A-A9B210C946C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64720" y="287260"/>
              <a:ext cx="1554163" cy="365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id="{A564DACC-D416-443C-9399-2D61AC2AF0D5}"/>
                </a:ext>
              </a:extLst>
            </p:cNvPr>
            <p:cNvSpPr/>
            <p:nvPr/>
          </p:nvSpPr>
          <p:spPr>
            <a:xfrm>
              <a:off x="6033071" y="192823"/>
              <a:ext cx="1331649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ru-RU" sz="1000" cap="all" dirty="0"/>
                <a:t>Automation</a:t>
              </a:r>
              <a:endParaRPr lang="ru-RU" sz="1000" dirty="0"/>
            </a:p>
            <a:p>
              <a:pPr algn="r"/>
              <a:r>
                <a:rPr lang="ru-RU" sz="1000" cap="all" dirty="0" err="1"/>
                <a:t>Technology</a:t>
              </a:r>
              <a:endParaRPr lang="ru-RU" sz="1000" dirty="0"/>
            </a:p>
            <a:p>
              <a:pPr algn="r"/>
              <a:r>
                <a:rPr lang="ru-RU" sz="1000" cap="all" dirty="0" err="1"/>
                <a:t>Manufacturing</a:t>
              </a:r>
              <a:endParaRPr lang="ru-RU" sz="1000" dirty="0"/>
            </a:p>
          </p:txBody>
        </p:sp>
        <p:sp>
          <p:nvSpPr>
            <p:cNvPr id="12" name="Прямоугольник 11">
              <a:extLst>
                <a:ext uri="{FF2B5EF4-FFF2-40B4-BE49-F238E27FC236}">
                  <a16:creationId xmlns:a16="http://schemas.microsoft.com/office/drawing/2014/main" id="{187DC2A7-67EA-4A46-9265-45D2C382FE71}"/>
                </a:ext>
              </a:extLst>
            </p:cNvPr>
            <p:cNvSpPr/>
            <p:nvPr/>
          </p:nvSpPr>
          <p:spPr>
            <a:xfrm>
              <a:off x="1908702" y="192823"/>
              <a:ext cx="1554163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000" cap="all" dirty="0"/>
                <a:t>Автоматизация </a:t>
              </a:r>
              <a:endParaRPr lang="ru-RU" sz="1000" dirty="0"/>
            </a:p>
            <a:p>
              <a:r>
                <a:rPr lang="ru-RU" sz="1000" cap="all" dirty="0"/>
                <a:t>технологии </a:t>
              </a:r>
              <a:endParaRPr lang="ru-RU" sz="1000" dirty="0"/>
            </a:p>
            <a:p>
              <a:r>
                <a:rPr lang="ru-RU" sz="1000" cap="all" dirty="0"/>
                <a:t>производства</a:t>
              </a:r>
              <a:endParaRPr lang="ru-RU" sz="1000" dirty="0"/>
            </a:p>
          </p:txBody>
        </p:sp>
      </p:grp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16201B8E-323D-419B-853D-AB139A2AA555}"/>
              </a:ext>
            </a:extLst>
          </p:cNvPr>
          <p:cNvSpPr txBox="1">
            <a:spLocks/>
          </p:cNvSpPr>
          <p:nvPr/>
        </p:nvSpPr>
        <p:spPr>
          <a:xfrm>
            <a:off x="2576702" y="862905"/>
            <a:ext cx="8091299" cy="5539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Коротко о компании.</a:t>
            </a:r>
          </a:p>
        </p:txBody>
      </p:sp>
      <p:sp>
        <p:nvSpPr>
          <p:cNvPr id="13" name="Стрелка: вправо 12">
            <a:extLst>
              <a:ext uri="{FF2B5EF4-FFF2-40B4-BE49-F238E27FC236}">
                <a16:creationId xmlns:a16="http://schemas.microsoft.com/office/drawing/2014/main" id="{9F16BBE8-4B8F-4EE0-9828-0ACA7629490D}"/>
              </a:ext>
            </a:extLst>
          </p:cNvPr>
          <p:cNvSpPr/>
          <p:nvPr/>
        </p:nvSpPr>
        <p:spPr>
          <a:xfrm>
            <a:off x="10668001" y="1"/>
            <a:ext cx="190123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2A6F81A-D354-4821-B61F-36EF6866714C}"/>
              </a:ext>
            </a:extLst>
          </p:cNvPr>
          <p:cNvSpPr txBox="1"/>
          <p:nvPr/>
        </p:nvSpPr>
        <p:spPr>
          <a:xfrm>
            <a:off x="481486" y="1522164"/>
            <a:ext cx="1122902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Компания </a:t>
            </a:r>
            <a:r>
              <a:rPr lang="ru-RU" b="1" dirty="0"/>
              <a:t>АТМ</a:t>
            </a:r>
            <a:r>
              <a:rPr lang="ru-RU" dirty="0"/>
              <a:t> является поставщиком решений и системным интегратором автоматизированных систем управления технологическими процессами, систем управления производством, систем электроснабжения, КИП, автоматизированных роботизированных комплексов </a:t>
            </a:r>
          </a:p>
          <a:p>
            <a:r>
              <a:rPr lang="ru-RU" dirty="0"/>
              <a:t>Компания работает с 2000г и поддерживает постоянное взаимодействие с более чем 100 промышленными заказчиками, имеет партнёрские статусы крупных производителей, поставщиков оборудования и программного обеспечения. Специалисты компании активно используют системы автоматизированного проектирования и программное обеспечение для инженерных расчётов и моделирования.</a:t>
            </a:r>
          </a:p>
        </p:txBody>
      </p:sp>
      <p:sp>
        <p:nvSpPr>
          <p:cNvPr id="16" name="Заголовок 1">
            <a:extLst>
              <a:ext uri="{FF2B5EF4-FFF2-40B4-BE49-F238E27FC236}">
                <a16:creationId xmlns:a16="http://schemas.microsoft.com/office/drawing/2014/main" id="{F5F1CA1D-1B60-4FB4-8B8E-567F08F861AB}"/>
              </a:ext>
            </a:extLst>
          </p:cNvPr>
          <p:cNvSpPr txBox="1">
            <a:spLocks/>
          </p:cNvSpPr>
          <p:nvPr/>
        </p:nvSpPr>
        <p:spPr>
          <a:xfrm>
            <a:off x="2179213" y="3485867"/>
            <a:ext cx="8091299" cy="5539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Ключевые направления.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01ED5CB-7583-4190-8302-A66507C650EB}"/>
              </a:ext>
            </a:extLst>
          </p:cNvPr>
          <p:cNvSpPr txBox="1"/>
          <p:nvPr/>
        </p:nvSpPr>
        <p:spPr>
          <a:xfrm>
            <a:off x="481486" y="4039866"/>
            <a:ext cx="11229026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ru-RU" dirty="0"/>
              <a:t>инжиниринговое направление.</a:t>
            </a:r>
          </a:p>
          <a:p>
            <a:r>
              <a:rPr lang="ru-RU" sz="1400" i="1" dirty="0"/>
              <a:t>Разработка, проектирование и сдача в эксплуатацию:</a:t>
            </a:r>
            <a:endParaRPr lang="en-US" sz="1400" i="1" dirty="0"/>
          </a:p>
          <a:p>
            <a:r>
              <a:rPr lang="en-US" sz="1400" i="1" dirty="0"/>
              <a:t> -</a:t>
            </a:r>
            <a:r>
              <a:rPr lang="ru-RU" sz="1400" i="1" dirty="0"/>
              <a:t> систем промышленной автоматизации</a:t>
            </a:r>
            <a:endParaRPr lang="en-US" sz="1400" i="1" dirty="0"/>
          </a:p>
          <a:p>
            <a:r>
              <a:rPr lang="en-US" sz="1400" i="1" dirty="0"/>
              <a:t> - </a:t>
            </a:r>
            <a:r>
              <a:rPr lang="ru-RU" sz="1400" i="1" dirty="0"/>
              <a:t>электроснабжения</a:t>
            </a:r>
            <a:endParaRPr lang="en-US" sz="1400" i="1" dirty="0"/>
          </a:p>
          <a:p>
            <a:r>
              <a:rPr lang="en-US" sz="1400" i="1" dirty="0"/>
              <a:t> - </a:t>
            </a:r>
            <a:r>
              <a:rPr lang="ru-RU" sz="1400" i="1" dirty="0"/>
              <a:t>инженерных систем жизнеобеспечения здания</a:t>
            </a:r>
          </a:p>
          <a:p>
            <a:r>
              <a:rPr lang="ru-RU" sz="1400" i="1" dirty="0"/>
              <a:t> - КИП</a:t>
            </a:r>
          </a:p>
          <a:p>
            <a:pPr marL="285750" indent="-285750">
              <a:buFontTx/>
              <a:buChar char="-"/>
            </a:pPr>
            <a:r>
              <a:rPr lang="ru-RU" dirty="0"/>
              <a:t>торговый дом.</a:t>
            </a:r>
          </a:p>
          <a:p>
            <a:r>
              <a:rPr lang="ru-RU" sz="1400" i="1" dirty="0"/>
              <a:t>Поставка оборудования и материалов для</a:t>
            </a:r>
            <a:r>
              <a:rPr lang="en-US" sz="1400" i="1" dirty="0"/>
              <a:t>:</a:t>
            </a:r>
          </a:p>
          <a:p>
            <a:r>
              <a:rPr lang="en-US" sz="1400" i="1" dirty="0"/>
              <a:t> -</a:t>
            </a:r>
            <a:r>
              <a:rPr lang="ru-RU" sz="1400" i="1" dirty="0"/>
              <a:t> систем промышленной автоматизации</a:t>
            </a:r>
            <a:endParaRPr lang="en-US" sz="1400" i="1" dirty="0"/>
          </a:p>
          <a:p>
            <a:r>
              <a:rPr lang="en-US" sz="1400" i="1" dirty="0"/>
              <a:t> - </a:t>
            </a:r>
            <a:r>
              <a:rPr lang="ru-RU" sz="1400" i="1" dirty="0"/>
              <a:t>электроснабжения</a:t>
            </a:r>
            <a:endParaRPr lang="en-US" sz="1400" i="1" dirty="0"/>
          </a:p>
          <a:p>
            <a:r>
              <a:rPr lang="en-US" sz="1400" i="1" dirty="0"/>
              <a:t> - </a:t>
            </a:r>
            <a:r>
              <a:rPr lang="ru-RU" sz="1400" i="1" dirty="0"/>
              <a:t>инженерных систем жизнеобеспечения здания</a:t>
            </a:r>
          </a:p>
          <a:p>
            <a:r>
              <a:rPr lang="ru-RU" sz="1400" i="1" dirty="0"/>
              <a:t> - КИП</a:t>
            </a:r>
          </a:p>
          <a:p>
            <a:pPr marL="285750" indent="-285750">
              <a:buFontTx/>
              <a:buChar char="-"/>
            </a:pPr>
            <a:endParaRPr lang="ru-RU" dirty="0"/>
          </a:p>
        </p:txBody>
      </p:sp>
      <p:pic>
        <p:nvPicPr>
          <p:cNvPr id="12290" name="Picture 2" descr="https://www.foliplast.ru/upload/iblock/553/55391db7d2743517db9e3169bdcf26a8.jpg">
            <a:extLst>
              <a:ext uri="{FF2B5EF4-FFF2-40B4-BE49-F238E27FC236}">
                <a16:creationId xmlns:a16="http://schemas.microsoft.com/office/drawing/2014/main" id="{D0358D39-46E4-4983-8B74-FDE9539216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0512" y="3658749"/>
            <a:ext cx="2880000" cy="19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http://www.icdcargo.ru/wp-content/uploads/2016/12/sbornue-1024x675.jpg">
            <a:extLst>
              <a:ext uri="{FF2B5EF4-FFF2-40B4-BE49-F238E27FC236}">
                <a16:creationId xmlns:a16="http://schemas.microsoft.com/office/drawing/2014/main" id="{93798C0C-D874-492E-92C9-F328315A46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4249" y="4771132"/>
            <a:ext cx="2880000" cy="1898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42102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0F358CBC-C023-4828-AA0D-79CB5E7637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6672" y="1719029"/>
            <a:ext cx="5908201" cy="5030867"/>
          </a:xfrm>
          <a:prstGeom prst="rect">
            <a:avLst/>
          </a:prstGeom>
        </p:spPr>
      </p:pic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68748D69-CF5C-4977-A528-3D25A5BF1403}"/>
              </a:ext>
            </a:extLst>
          </p:cNvPr>
          <p:cNvGrpSpPr/>
          <p:nvPr/>
        </p:nvGrpSpPr>
        <p:grpSpPr>
          <a:xfrm>
            <a:off x="226503" y="192823"/>
            <a:ext cx="11702642" cy="553998"/>
            <a:chOff x="225117" y="192823"/>
            <a:chExt cx="8693766" cy="553998"/>
          </a:xfrm>
        </p:grpSpPr>
        <p:pic>
          <p:nvPicPr>
            <p:cNvPr id="1026" name="Picture 2" descr="логотип">
              <a:extLst>
                <a:ext uri="{FF2B5EF4-FFF2-40B4-BE49-F238E27FC236}">
                  <a16:creationId xmlns:a16="http://schemas.microsoft.com/office/drawing/2014/main" id="{B6EF3C2C-9BC3-4D76-9C96-506CF6011AE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5117" y="287261"/>
              <a:ext cx="1554163" cy="365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2" descr="логотип">
              <a:extLst>
                <a:ext uri="{FF2B5EF4-FFF2-40B4-BE49-F238E27FC236}">
                  <a16:creationId xmlns:a16="http://schemas.microsoft.com/office/drawing/2014/main" id="{A3B91685-B0BE-4BCB-AD2A-A9B210C946C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64720" y="287260"/>
              <a:ext cx="1554163" cy="365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id="{A564DACC-D416-443C-9399-2D61AC2AF0D5}"/>
                </a:ext>
              </a:extLst>
            </p:cNvPr>
            <p:cNvSpPr/>
            <p:nvPr/>
          </p:nvSpPr>
          <p:spPr>
            <a:xfrm>
              <a:off x="6033071" y="192823"/>
              <a:ext cx="1331649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ru-RU" sz="1000" cap="all" dirty="0"/>
                <a:t>Automation</a:t>
              </a:r>
              <a:endParaRPr lang="ru-RU" sz="1000" dirty="0"/>
            </a:p>
            <a:p>
              <a:pPr algn="r"/>
              <a:r>
                <a:rPr lang="ru-RU" sz="1000" cap="all" dirty="0" err="1"/>
                <a:t>Technology</a:t>
              </a:r>
              <a:endParaRPr lang="ru-RU" sz="1000" dirty="0"/>
            </a:p>
            <a:p>
              <a:pPr algn="r"/>
              <a:r>
                <a:rPr lang="ru-RU" sz="1000" cap="all" dirty="0" err="1"/>
                <a:t>Manufacturing</a:t>
              </a:r>
              <a:endParaRPr lang="ru-RU" sz="1000" dirty="0"/>
            </a:p>
          </p:txBody>
        </p:sp>
        <p:sp>
          <p:nvSpPr>
            <p:cNvPr id="12" name="Прямоугольник 11">
              <a:extLst>
                <a:ext uri="{FF2B5EF4-FFF2-40B4-BE49-F238E27FC236}">
                  <a16:creationId xmlns:a16="http://schemas.microsoft.com/office/drawing/2014/main" id="{187DC2A7-67EA-4A46-9265-45D2C382FE71}"/>
                </a:ext>
              </a:extLst>
            </p:cNvPr>
            <p:cNvSpPr/>
            <p:nvPr/>
          </p:nvSpPr>
          <p:spPr>
            <a:xfrm>
              <a:off x="1908702" y="192823"/>
              <a:ext cx="1554163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000" cap="all" dirty="0"/>
                <a:t>Автоматизация </a:t>
              </a:r>
              <a:endParaRPr lang="ru-RU" sz="1000" dirty="0"/>
            </a:p>
            <a:p>
              <a:r>
                <a:rPr lang="ru-RU" sz="1000" cap="all" dirty="0"/>
                <a:t>технологии </a:t>
              </a:r>
              <a:endParaRPr lang="ru-RU" sz="1000" dirty="0"/>
            </a:p>
            <a:p>
              <a:r>
                <a:rPr lang="ru-RU" sz="1000" cap="all" dirty="0"/>
                <a:t>производства</a:t>
              </a:r>
              <a:endParaRPr lang="ru-RU" sz="1000" dirty="0"/>
            </a:p>
          </p:txBody>
        </p:sp>
      </p:grp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16201B8E-323D-419B-853D-AB139A2AA555}"/>
              </a:ext>
            </a:extLst>
          </p:cNvPr>
          <p:cNvSpPr txBox="1">
            <a:spLocks/>
          </p:cNvSpPr>
          <p:nvPr/>
        </p:nvSpPr>
        <p:spPr>
          <a:xfrm>
            <a:off x="2576702" y="862905"/>
            <a:ext cx="8091299" cy="5539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Направление сотрудничества.</a:t>
            </a:r>
          </a:p>
        </p:txBody>
      </p:sp>
      <p:sp>
        <p:nvSpPr>
          <p:cNvPr id="13" name="Стрелка: вправо 12">
            <a:extLst>
              <a:ext uri="{FF2B5EF4-FFF2-40B4-BE49-F238E27FC236}">
                <a16:creationId xmlns:a16="http://schemas.microsoft.com/office/drawing/2014/main" id="{9F16BBE8-4B8F-4EE0-9828-0ACA7629490D}"/>
              </a:ext>
            </a:extLst>
          </p:cNvPr>
          <p:cNvSpPr/>
          <p:nvPr/>
        </p:nvSpPr>
        <p:spPr>
          <a:xfrm>
            <a:off x="10668001" y="1"/>
            <a:ext cx="190123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id="{B4B71358-FA8F-4604-B06C-D5865E24A02B}"/>
              </a:ext>
            </a:extLst>
          </p:cNvPr>
          <p:cNvSpPr/>
          <p:nvPr/>
        </p:nvSpPr>
        <p:spPr>
          <a:xfrm>
            <a:off x="374346" y="1690776"/>
            <a:ext cx="72008" cy="7200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cxnSp>
        <p:nvCxnSpPr>
          <p:cNvPr id="17" name="Прямая соединительная линия 16">
            <a:extLst>
              <a:ext uri="{FF2B5EF4-FFF2-40B4-BE49-F238E27FC236}">
                <a16:creationId xmlns:a16="http://schemas.microsoft.com/office/drawing/2014/main" id="{ACF268E2-0233-460B-BF68-3EE882CED654}"/>
              </a:ext>
            </a:extLst>
          </p:cNvPr>
          <p:cNvCxnSpPr/>
          <p:nvPr/>
        </p:nvCxnSpPr>
        <p:spPr>
          <a:xfrm>
            <a:off x="487926" y="1809987"/>
            <a:ext cx="2971391" cy="0"/>
          </a:xfrm>
          <a:prstGeom prst="line">
            <a:avLst/>
          </a:prstGeom>
          <a:ln w="9525">
            <a:solidFill>
              <a:srgbClr val="FF0000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2DB87FE7-751F-4D2B-911F-6062D31632EE}"/>
              </a:ext>
            </a:extLst>
          </p:cNvPr>
          <p:cNvSpPr txBox="1"/>
          <p:nvPr/>
        </p:nvSpPr>
        <p:spPr>
          <a:xfrm>
            <a:off x="487926" y="1532988"/>
            <a:ext cx="2971391" cy="27699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>
            <a:spAutoFit/>
          </a:bodyPr>
          <a:lstStyle/>
          <a:p>
            <a:r>
              <a:rPr lang="ru-RU" b="1" dirty="0"/>
              <a:t>Торговый дом. Возможности.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FFF3F39-1565-474E-8012-B28A2C8CA97C}"/>
              </a:ext>
            </a:extLst>
          </p:cNvPr>
          <p:cNvSpPr txBox="1"/>
          <p:nvPr/>
        </p:nvSpPr>
        <p:spPr>
          <a:xfrm>
            <a:off x="487926" y="2086986"/>
            <a:ext cx="7939981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400" b="1" i="1" dirty="0"/>
              <a:t>Низкая ценовая политика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9455DD7-BAB0-4F11-8AAE-98B694A284BA}"/>
              </a:ext>
            </a:extLst>
          </p:cNvPr>
          <p:cNvSpPr txBox="1"/>
          <p:nvPr/>
        </p:nvSpPr>
        <p:spPr>
          <a:xfrm>
            <a:off x="487926" y="2477511"/>
            <a:ext cx="7928991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ru-RU"/>
            </a:defPPr>
            <a:lvl1pPr>
              <a:defRPr sz="1400" b="1" i="1"/>
            </a:lvl1pPr>
          </a:lstStyle>
          <a:p>
            <a:r>
              <a:rPr lang="ru-RU" dirty="0"/>
              <a:t>Отсрочка платежа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434DE74-8009-4590-9B76-3571586104CC}"/>
              </a:ext>
            </a:extLst>
          </p:cNvPr>
          <p:cNvSpPr txBox="1"/>
          <p:nvPr/>
        </p:nvSpPr>
        <p:spPr>
          <a:xfrm>
            <a:off x="487926" y="2944415"/>
            <a:ext cx="7928991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400" b="1" i="1" dirty="0"/>
              <a:t>Возможность формирования складских запасов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32DA471-69E9-4318-B77D-82A78723DAFB}"/>
              </a:ext>
            </a:extLst>
          </p:cNvPr>
          <p:cNvSpPr txBox="1"/>
          <p:nvPr/>
        </p:nvSpPr>
        <p:spPr>
          <a:xfrm>
            <a:off x="500626" y="3432095"/>
            <a:ext cx="7928991" cy="172354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400" b="1" i="1" dirty="0"/>
              <a:t>Продвижение продукции:</a:t>
            </a:r>
          </a:p>
          <a:p>
            <a:r>
              <a:rPr lang="ru-RU" sz="1400" b="1" i="1" dirty="0"/>
              <a:t> ОВЕН</a:t>
            </a:r>
            <a:endParaRPr lang="en-US" sz="1400" b="1" i="1" dirty="0"/>
          </a:p>
          <a:p>
            <a:r>
              <a:rPr lang="en-US" sz="1400" b="1" i="1" dirty="0"/>
              <a:t> Honeywell</a:t>
            </a:r>
            <a:endParaRPr lang="ru-RU" sz="1400" b="1" i="1" dirty="0"/>
          </a:p>
          <a:p>
            <a:r>
              <a:rPr lang="ru-RU" sz="1400" b="1" i="1" dirty="0"/>
              <a:t> </a:t>
            </a:r>
            <a:r>
              <a:rPr lang="en-US" sz="1400" b="1" i="1" dirty="0"/>
              <a:t>SMC</a:t>
            </a:r>
            <a:endParaRPr lang="ru-RU" sz="1400" b="1" i="1" dirty="0"/>
          </a:p>
          <a:p>
            <a:r>
              <a:rPr lang="ru-RU" sz="1400" b="1" i="1" dirty="0"/>
              <a:t> </a:t>
            </a:r>
            <a:r>
              <a:rPr lang="en-US" sz="1400" b="1" i="1" dirty="0"/>
              <a:t>SICK</a:t>
            </a:r>
          </a:p>
          <a:p>
            <a:r>
              <a:rPr lang="en-US" sz="1400" b="1" i="1" dirty="0"/>
              <a:t> </a:t>
            </a:r>
            <a:r>
              <a:rPr lang="ru-RU" sz="1400" b="1" i="1" dirty="0"/>
              <a:t>Взлет</a:t>
            </a:r>
          </a:p>
          <a:p>
            <a:r>
              <a:rPr lang="ru-RU" sz="1400" b="1" i="1" dirty="0"/>
              <a:t> </a:t>
            </a:r>
            <a:r>
              <a:rPr lang="ru-RU" sz="1400" b="1" i="1" dirty="0" err="1"/>
              <a:t>Прософт</a:t>
            </a:r>
            <a:endParaRPr lang="ru-RU" sz="1400" b="1" i="1" dirty="0"/>
          </a:p>
          <a:p>
            <a:endParaRPr lang="ru-RU" sz="1400" b="1" i="1" dirty="0"/>
          </a:p>
        </p:txBody>
      </p:sp>
      <p:cxnSp>
        <p:nvCxnSpPr>
          <p:cNvPr id="32" name="Прямая соединительная линия 31">
            <a:extLst>
              <a:ext uri="{FF2B5EF4-FFF2-40B4-BE49-F238E27FC236}">
                <a16:creationId xmlns:a16="http://schemas.microsoft.com/office/drawing/2014/main" id="{E2922A8D-CFBD-47E7-A90A-A45A5EA2E131}"/>
              </a:ext>
            </a:extLst>
          </p:cNvPr>
          <p:cNvCxnSpPr/>
          <p:nvPr/>
        </p:nvCxnSpPr>
        <p:spPr>
          <a:xfrm>
            <a:off x="487926" y="3159859"/>
            <a:ext cx="3826670" cy="0"/>
          </a:xfrm>
          <a:prstGeom prst="line">
            <a:avLst/>
          </a:prstGeom>
          <a:ln w="9525">
            <a:solidFill>
              <a:srgbClr val="FF0000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>
            <a:extLst>
              <a:ext uri="{FF2B5EF4-FFF2-40B4-BE49-F238E27FC236}">
                <a16:creationId xmlns:a16="http://schemas.microsoft.com/office/drawing/2014/main" id="{55DC2476-1212-4DFF-9192-31DC343C3C03}"/>
              </a:ext>
            </a:extLst>
          </p:cNvPr>
          <p:cNvCxnSpPr/>
          <p:nvPr/>
        </p:nvCxnSpPr>
        <p:spPr>
          <a:xfrm>
            <a:off x="487926" y="3651349"/>
            <a:ext cx="1908206" cy="0"/>
          </a:xfrm>
          <a:prstGeom prst="line">
            <a:avLst/>
          </a:prstGeom>
          <a:ln w="9525">
            <a:solidFill>
              <a:srgbClr val="FF0000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единительная линия 33">
            <a:extLst>
              <a:ext uri="{FF2B5EF4-FFF2-40B4-BE49-F238E27FC236}">
                <a16:creationId xmlns:a16="http://schemas.microsoft.com/office/drawing/2014/main" id="{48C29374-689F-4693-B8F3-6900D7492B0F}"/>
              </a:ext>
            </a:extLst>
          </p:cNvPr>
          <p:cNvCxnSpPr/>
          <p:nvPr/>
        </p:nvCxnSpPr>
        <p:spPr>
          <a:xfrm>
            <a:off x="487926" y="2296784"/>
            <a:ext cx="2071689" cy="0"/>
          </a:xfrm>
          <a:prstGeom prst="line">
            <a:avLst/>
          </a:prstGeom>
          <a:ln w="9525">
            <a:solidFill>
              <a:srgbClr val="FF0000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>
            <a:extLst>
              <a:ext uri="{FF2B5EF4-FFF2-40B4-BE49-F238E27FC236}">
                <a16:creationId xmlns:a16="http://schemas.microsoft.com/office/drawing/2014/main" id="{9D506635-DF3A-4D2D-B81E-CF3A36693A75}"/>
              </a:ext>
            </a:extLst>
          </p:cNvPr>
          <p:cNvCxnSpPr/>
          <p:nvPr/>
        </p:nvCxnSpPr>
        <p:spPr>
          <a:xfrm>
            <a:off x="487926" y="2692955"/>
            <a:ext cx="1576389" cy="0"/>
          </a:xfrm>
          <a:prstGeom prst="line">
            <a:avLst/>
          </a:prstGeom>
          <a:ln w="9525">
            <a:solidFill>
              <a:srgbClr val="FF0000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B6836865-2833-4B6B-BE99-567F556AE356}"/>
              </a:ext>
            </a:extLst>
          </p:cNvPr>
          <p:cNvSpPr txBox="1"/>
          <p:nvPr/>
        </p:nvSpPr>
        <p:spPr>
          <a:xfrm>
            <a:off x="7328499" y="1996028"/>
            <a:ext cx="4600646" cy="4924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400" b="1" i="1" dirty="0"/>
              <a:t>СИСТЕМА УПРАВЛЕНИЯ ПРОИЗВОДСТВЕННЫМИ ПРОЦЕССАМИ (MES)</a:t>
            </a:r>
          </a:p>
          <a:p>
            <a:pPr marL="285750" indent="-285750" algn="r">
              <a:buFontTx/>
              <a:buChar char="-"/>
            </a:pPr>
            <a:endParaRPr lang="ru-RU" sz="1400" b="1" i="1" dirty="0"/>
          </a:p>
          <a:p>
            <a:pPr algn="r"/>
            <a:r>
              <a:rPr lang="ru-RU" sz="1400" b="1" i="1" dirty="0"/>
              <a:t>УСОВЕРШЕНСТВОВАННОЕ УПРАВЛЕНИЕ ТЕХНОЛОГИЧЕСКИМИ ПРОЦЕССАМИ (APC)</a:t>
            </a:r>
          </a:p>
          <a:p>
            <a:pPr marL="285750" indent="-285750" algn="r">
              <a:buFontTx/>
              <a:buChar char="-"/>
            </a:pPr>
            <a:endParaRPr lang="ru-RU" sz="1400" b="1" i="1" dirty="0"/>
          </a:p>
          <a:p>
            <a:pPr algn="r"/>
            <a:r>
              <a:rPr lang="ru-RU" sz="1400" b="1" i="1" dirty="0"/>
              <a:t>АВТОМАТИЗИРОВАННЫЕ СИСТЕМЫ УПРАВЛЕНИЯ ТЕХНОЛОГИЧЕСКИМИ ПРОЦЕССАМИ (DCS, ESD)</a:t>
            </a:r>
          </a:p>
          <a:p>
            <a:pPr marL="285750" indent="-285750" algn="r">
              <a:buFontTx/>
              <a:buChar char="-"/>
            </a:pPr>
            <a:endParaRPr lang="ru-RU" sz="1400" b="1" i="1" dirty="0"/>
          </a:p>
          <a:p>
            <a:pPr algn="r"/>
            <a:r>
              <a:rPr lang="ru-RU" sz="1400" b="1" i="1" dirty="0"/>
              <a:t>КОНТРОЛЬНО-ИЗМЕРИТЕЛЬНЫЕ ПРИБОРЫ, ДАТЧИКИ, ИСПОЛНИТЕЛЬНЫЕ МЕХАНИЗМЫ</a:t>
            </a:r>
          </a:p>
          <a:p>
            <a:pPr marL="285750" indent="-285750" algn="r">
              <a:buFontTx/>
              <a:buChar char="-"/>
            </a:pPr>
            <a:endParaRPr lang="ru-RU" sz="1400" b="1" i="1" dirty="0"/>
          </a:p>
          <a:p>
            <a:pPr algn="r"/>
            <a:r>
              <a:rPr lang="ru-RU" sz="1400" b="1" i="1" dirty="0"/>
              <a:t>СИСТЕМЫ ЭЛЕКТРОСНАБЖЕНИЯ</a:t>
            </a:r>
          </a:p>
          <a:p>
            <a:pPr marL="285750" indent="-285750" algn="r">
              <a:buFontTx/>
              <a:buChar char="-"/>
            </a:pPr>
            <a:endParaRPr lang="ru-RU" sz="1400" b="1" i="1" dirty="0"/>
          </a:p>
          <a:p>
            <a:pPr algn="r"/>
            <a:r>
              <a:rPr lang="ru-RU" sz="1400" b="1" i="1" dirty="0"/>
              <a:t>РОБОТИЗИРОВАННЫЕ КОСПЛЕКСЫ.</a:t>
            </a:r>
          </a:p>
          <a:p>
            <a:pPr marL="285750" indent="-285750">
              <a:buFontTx/>
              <a:buChar char="-"/>
            </a:pPr>
            <a:endParaRPr lang="ru-RU" sz="1400" b="1" i="1" dirty="0"/>
          </a:p>
          <a:p>
            <a:pPr marL="285750" indent="-285750">
              <a:buFontTx/>
              <a:buChar char="-"/>
            </a:pPr>
            <a:endParaRPr lang="ru-RU" b="1" i="1" dirty="0"/>
          </a:p>
          <a:p>
            <a:pPr marL="285750" indent="-285750">
              <a:buFontTx/>
              <a:buChar char="-"/>
            </a:pPr>
            <a:endParaRPr lang="ru-RU" b="1" i="1" dirty="0"/>
          </a:p>
          <a:p>
            <a:pPr marL="285750" indent="-285750">
              <a:buFontTx/>
              <a:buChar char="-"/>
            </a:pPr>
            <a:endParaRPr lang="ru-RU" b="1" i="1" dirty="0"/>
          </a:p>
          <a:p>
            <a:endParaRPr lang="ru-RU" b="1" i="1" dirty="0"/>
          </a:p>
          <a:p>
            <a:endParaRPr lang="ru-RU" b="1" i="1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D30AB57-A75C-4280-98CF-A633379B6D90}"/>
              </a:ext>
            </a:extLst>
          </p:cNvPr>
          <p:cNvSpPr txBox="1"/>
          <p:nvPr/>
        </p:nvSpPr>
        <p:spPr>
          <a:xfrm>
            <a:off x="7442557" y="1535370"/>
            <a:ext cx="3821944" cy="27699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0" tIns="0" rIns="0" bIns="0" rtlCol="0">
            <a:spAutoFit/>
          </a:bodyPr>
          <a:lstStyle/>
          <a:p>
            <a:r>
              <a:rPr lang="ru-RU" b="1" dirty="0"/>
              <a:t>Системная интеграция. Возможности.</a:t>
            </a:r>
          </a:p>
        </p:txBody>
      </p:sp>
      <p:sp>
        <p:nvSpPr>
          <p:cNvPr id="39" name="Овал 38">
            <a:extLst>
              <a:ext uri="{FF2B5EF4-FFF2-40B4-BE49-F238E27FC236}">
                <a16:creationId xmlns:a16="http://schemas.microsoft.com/office/drawing/2014/main" id="{2EB3DFE4-D632-47AF-9504-BED80E720FB1}"/>
              </a:ext>
            </a:extLst>
          </p:cNvPr>
          <p:cNvSpPr/>
          <p:nvPr/>
        </p:nvSpPr>
        <p:spPr>
          <a:xfrm>
            <a:off x="7214919" y="1701171"/>
            <a:ext cx="72008" cy="7200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cxnSp>
        <p:nvCxnSpPr>
          <p:cNvPr id="40" name="Прямая соединительная линия 39">
            <a:extLst>
              <a:ext uri="{FF2B5EF4-FFF2-40B4-BE49-F238E27FC236}">
                <a16:creationId xmlns:a16="http://schemas.microsoft.com/office/drawing/2014/main" id="{C298A3FF-0E88-47F2-B011-70EAA78125D1}"/>
              </a:ext>
            </a:extLst>
          </p:cNvPr>
          <p:cNvCxnSpPr>
            <a:cxnSpLocks/>
          </p:cNvCxnSpPr>
          <p:nvPr/>
        </p:nvCxnSpPr>
        <p:spPr>
          <a:xfrm>
            <a:off x="7328499" y="1820382"/>
            <a:ext cx="4272951" cy="13912"/>
          </a:xfrm>
          <a:prstGeom prst="line">
            <a:avLst/>
          </a:prstGeom>
          <a:ln w="9525">
            <a:solidFill>
              <a:srgbClr val="FF0000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единительная линия 40">
            <a:extLst>
              <a:ext uri="{FF2B5EF4-FFF2-40B4-BE49-F238E27FC236}">
                <a16:creationId xmlns:a16="http://schemas.microsoft.com/office/drawing/2014/main" id="{9C69A09E-7CB7-4FEE-941E-012B2956A134}"/>
              </a:ext>
            </a:extLst>
          </p:cNvPr>
          <p:cNvCxnSpPr>
            <a:cxnSpLocks/>
          </p:cNvCxnSpPr>
          <p:nvPr/>
        </p:nvCxnSpPr>
        <p:spPr>
          <a:xfrm>
            <a:off x="8416917" y="4927498"/>
            <a:ext cx="3512228" cy="0"/>
          </a:xfrm>
          <a:prstGeom prst="line">
            <a:avLst/>
          </a:prstGeom>
          <a:ln w="9525">
            <a:solidFill>
              <a:srgbClr val="FF0000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Прямая соединительная линия 41">
            <a:extLst>
              <a:ext uri="{FF2B5EF4-FFF2-40B4-BE49-F238E27FC236}">
                <a16:creationId xmlns:a16="http://schemas.microsoft.com/office/drawing/2014/main" id="{40AECF2D-96F5-4C55-8923-4B1745CD56CB}"/>
              </a:ext>
            </a:extLst>
          </p:cNvPr>
          <p:cNvCxnSpPr>
            <a:cxnSpLocks/>
          </p:cNvCxnSpPr>
          <p:nvPr/>
        </p:nvCxnSpPr>
        <p:spPr>
          <a:xfrm>
            <a:off x="7656194" y="2477511"/>
            <a:ext cx="4272951" cy="0"/>
          </a:xfrm>
          <a:prstGeom prst="line">
            <a:avLst/>
          </a:prstGeom>
          <a:ln w="9525">
            <a:solidFill>
              <a:srgbClr val="FF0000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единительная линия 42">
            <a:extLst>
              <a:ext uri="{FF2B5EF4-FFF2-40B4-BE49-F238E27FC236}">
                <a16:creationId xmlns:a16="http://schemas.microsoft.com/office/drawing/2014/main" id="{A4444494-74BA-434A-87C3-6AF7FF0F12F2}"/>
              </a:ext>
            </a:extLst>
          </p:cNvPr>
          <p:cNvCxnSpPr>
            <a:cxnSpLocks/>
          </p:cNvCxnSpPr>
          <p:nvPr/>
        </p:nvCxnSpPr>
        <p:spPr>
          <a:xfrm>
            <a:off x="7612687" y="3159859"/>
            <a:ext cx="4272951" cy="0"/>
          </a:xfrm>
          <a:prstGeom prst="line">
            <a:avLst/>
          </a:prstGeom>
          <a:ln w="9525">
            <a:solidFill>
              <a:srgbClr val="FF0000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я соединительная линия 43">
            <a:extLst>
              <a:ext uri="{FF2B5EF4-FFF2-40B4-BE49-F238E27FC236}">
                <a16:creationId xmlns:a16="http://schemas.microsoft.com/office/drawing/2014/main" id="{8B2EC103-FAE2-4AFE-B5D4-2EA244E25B98}"/>
              </a:ext>
            </a:extLst>
          </p:cNvPr>
          <p:cNvCxnSpPr>
            <a:cxnSpLocks/>
          </p:cNvCxnSpPr>
          <p:nvPr/>
        </p:nvCxnSpPr>
        <p:spPr>
          <a:xfrm>
            <a:off x="7656194" y="3797198"/>
            <a:ext cx="4272951" cy="0"/>
          </a:xfrm>
          <a:prstGeom prst="line">
            <a:avLst/>
          </a:prstGeom>
          <a:ln w="9525">
            <a:solidFill>
              <a:srgbClr val="FF0000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Прямая соединительная линия 44">
            <a:extLst>
              <a:ext uri="{FF2B5EF4-FFF2-40B4-BE49-F238E27FC236}">
                <a16:creationId xmlns:a16="http://schemas.microsoft.com/office/drawing/2014/main" id="{7B514CD8-5046-499A-B5D6-924A0EA171E9}"/>
              </a:ext>
            </a:extLst>
          </p:cNvPr>
          <p:cNvCxnSpPr>
            <a:cxnSpLocks/>
          </p:cNvCxnSpPr>
          <p:nvPr/>
        </p:nvCxnSpPr>
        <p:spPr>
          <a:xfrm>
            <a:off x="8044566" y="4495698"/>
            <a:ext cx="3841072" cy="0"/>
          </a:xfrm>
          <a:prstGeom prst="line">
            <a:avLst/>
          </a:prstGeom>
          <a:ln w="9525">
            <a:solidFill>
              <a:srgbClr val="FF0000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Прямая соединительная линия 45">
            <a:extLst>
              <a:ext uri="{FF2B5EF4-FFF2-40B4-BE49-F238E27FC236}">
                <a16:creationId xmlns:a16="http://schemas.microsoft.com/office/drawing/2014/main" id="{3F546B20-2E47-47B2-BABD-C93E877F1295}"/>
              </a:ext>
            </a:extLst>
          </p:cNvPr>
          <p:cNvCxnSpPr>
            <a:cxnSpLocks/>
          </p:cNvCxnSpPr>
          <p:nvPr/>
        </p:nvCxnSpPr>
        <p:spPr>
          <a:xfrm>
            <a:off x="8750300" y="5359298"/>
            <a:ext cx="3135338" cy="0"/>
          </a:xfrm>
          <a:prstGeom prst="line">
            <a:avLst/>
          </a:prstGeom>
          <a:ln w="9525">
            <a:solidFill>
              <a:srgbClr val="FF0000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417008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68748D69-CF5C-4977-A528-3D25A5BF1403}"/>
              </a:ext>
            </a:extLst>
          </p:cNvPr>
          <p:cNvGrpSpPr/>
          <p:nvPr/>
        </p:nvGrpSpPr>
        <p:grpSpPr>
          <a:xfrm>
            <a:off x="226503" y="192823"/>
            <a:ext cx="11702642" cy="553998"/>
            <a:chOff x="225117" y="192823"/>
            <a:chExt cx="8693766" cy="553998"/>
          </a:xfrm>
        </p:grpSpPr>
        <p:pic>
          <p:nvPicPr>
            <p:cNvPr id="1026" name="Picture 2" descr="логотип">
              <a:extLst>
                <a:ext uri="{FF2B5EF4-FFF2-40B4-BE49-F238E27FC236}">
                  <a16:creationId xmlns:a16="http://schemas.microsoft.com/office/drawing/2014/main" id="{B6EF3C2C-9BC3-4D76-9C96-506CF6011AE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5117" y="287261"/>
              <a:ext cx="1554163" cy="365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2" descr="логотип">
              <a:extLst>
                <a:ext uri="{FF2B5EF4-FFF2-40B4-BE49-F238E27FC236}">
                  <a16:creationId xmlns:a16="http://schemas.microsoft.com/office/drawing/2014/main" id="{A3B91685-B0BE-4BCB-AD2A-A9B210C946C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64720" y="287260"/>
              <a:ext cx="1554163" cy="365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id="{A564DACC-D416-443C-9399-2D61AC2AF0D5}"/>
                </a:ext>
              </a:extLst>
            </p:cNvPr>
            <p:cNvSpPr/>
            <p:nvPr/>
          </p:nvSpPr>
          <p:spPr>
            <a:xfrm>
              <a:off x="6033071" y="192823"/>
              <a:ext cx="1331649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ru-RU" sz="1000" cap="all" dirty="0"/>
                <a:t>Automation</a:t>
              </a:r>
              <a:endParaRPr lang="ru-RU" sz="1000" dirty="0"/>
            </a:p>
            <a:p>
              <a:pPr algn="r"/>
              <a:r>
                <a:rPr lang="ru-RU" sz="1000" cap="all" dirty="0" err="1"/>
                <a:t>Technology</a:t>
              </a:r>
              <a:endParaRPr lang="ru-RU" sz="1000" dirty="0"/>
            </a:p>
            <a:p>
              <a:pPr algn="r"/>
              <a:r>
                <a:rPr lang="ru-RU" sz="1000" cap="all" dirty="0" err="1"/>
                <a:t>Manufacturing</a:t>
              </a:r>
              <a:endParaRPr lang="ru-RU" sz="1000" dirty="0"/>
            </a:p>
          </p:txBody>
        </p:sp>
        <p:sp>
          <p:nvSpPr>
            <p:cNvPr id="12" name="Прямоугольник 11">
              <a:extLst>
                <a:ext uri="{FF2B5EF4-FFF2-40B4-BE49-F238E27FC236}">
                  <a16:creationId xmlns:a16="http://schemas.microsoft.com/office/drawing/2014/main" id="{187DC2A7-67EA-4A46-9265-45D2C382FE71}"/>
                </a:ext>
              </a:extLst>
            </p:cNvPr>
            <p:cNvSpPr/>
            <p:nvPr/>
          </p:nvSpPr>
          <p:spPr>
            <a:xfrm>
              <a:off x="1908702" y="192823"/>
              <a:ext cx="1554163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000" cap="all" dirty="0"/>
                <a:t>Автоматизация </a:t>
              </a:r>
              <a:endParaRPr lang="ru-RU" sz="1000" dirty="0"/>
            </a:p>
            <a:p>
              <a:r>
                <a:rPr lang="ru-RU" sz="1000" cap="all" dirty="0"/>
                <a:t>технологии </a:t>
              </a:r>
              <a:endParaRPr lang="ru-RU" sz="1000" dirty="0"/>
            </a:p>
            <a:p>
              <a:r>
                <a:rPr lang="ru-RU" sz="1000" cap="all" dirty="0"/>
                <a:t>производства</a:t>
              </a:r>
              <a:endParaRPr lang="ru-RU" sz="1000" dirty="0"/>
            </a:p>
          </p:txBody>
        </p:sp>
      </p:grp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16201B8E-323D-419B-853D-AB139A2AA555}"/>
              </a:ext>
            </a:extLst>
          </p:cNvPr>
          <p:cNvSpPr txBox="1">
            <a:spLocks/>
          </p:cNvSpPr>
          <p:nvPr/>
        </p:nvSpPr>
        <p:spPr>
          <a:xfrm>
            <a:off x="226503" y="3508275"/>
            <a:ext cx="8091299" cy="5539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Составляющие компоненты 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MES</a:t>
            </a:r>
            <a:endParaRPr lang="ru-RU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Стрелка: вправо 12">
            <a:extLst>
              <a:ext uri="{FF2B5EF4-FFF2-40B4-BE49-F238E27FC236}">
                <a16:creationId xmlns:a16="http://schemas.microsoft.com/office/drawing/2014/main" id="{9F16BBE8-4B8F-4EE0-9828-0ACA7629490D}"/>
              </a:ext>
            </a:extLst>
          </p:cNvPr>
          <p:cNvSpPr/>
          <p:nvPr/>
        </p:nvSpPr>
        <p:spPr>
          <a:xfrm>
            <a:off x="10668001" y="1"/>
            <a:ext cx="190123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044E5134-119F-42E0-B1E8-465181CD3433}"/>
              </a:ext>
            </a:extLst>
          </p:cNvPr>
          <p:cNvSpPr/>
          <p:nvPr/>
        </p:nvSpPr>
        <p:spPr>
          <a:xfrm>
            <a:off x="194305" y="4136319"/>
            <a:ext cx="9457163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spcAft>
                <a:spcPts val="0"/>
              </a:spcAft>
              <a:buClr>
                <a:srgbClr val="FF0000"/>
              </a:buClr>
              <a:buFont typeface="Tahoma" panose="020B0604030504040204" pitchFamily="34" charset="0"/>
              <a:buChar char="•"/>
            </a:pPr>
            <a:r>
              <a:rPr lang="ru-RU" dirty="0">
                <a:ea typeface="Calibri" panose="020F0502020204030204" pitchFamily="34" charset="0"/>
              </a:rPr>
              <a:t>центр сбора технологической информации (ЦСТИ);</a:t>
            </a:r>
          </a:p>
          <a:p>
            <a:pPr marL="342900" lvl="0" indent="-342900" algn="just">
              <a:spcAft>
                <a:spcPts val="0"/>
              </a:spcAft>
              <a:buClr>
                <a:srgbClr val="FF0000"/>
              </a:buClr>
              <a:buFont typeface="Tahoma" panose="020B0604030504040204" pitchFamily="34" charset="0"/>
              <a:buChar char="•"/>
            </a:pPr>
            <a:r>
              <a:rPr lang="ru-RU" dirty="0">
                <a:ea typeface="Calibri" panose="020F0502020204030204" pitchFamily="34" charset="0"/>
              </a:rPr>
              <a:t>модуль для построения технологических моделей производства, выполнения расчётных задач (технико-экономические модели, расчёт ТЭП) и анализа;</a:t>
            </a:r>
          </a:p>
          <a:p>
            <a:pPr marL="342900" lvl="0" indent="-342900" algn="just">
              <a:spcAft>
                <a:spcPts val="0"/>
              </a:spcAft>
              <a:buClr>
                <a:srgbClr val="FF0000"/>
              </a:buClr>
              <a:buFont typeface="Tahoma" panose="020B0604030504040204" pitchFamily="34" charset="0"/>
              <a:buChar char="•"/>
            </a:pPr>
            <a:r>
              <a:rPr lang="ru-RU" dirty="0">
                <a:ea typeface="Calibri" panose="020F0502020204030204" pitchFamily="34" charset="0"/>
              </a:rPr>
              <a:t>модуль сведения материальных, энергетических балансов по каждому виду используемых энергоресурсов (включая получение оценок состояния системы первичного учёта)</a:t>
            </a:r>
          </a:p>
          <a:p>
            <a:pPr marL="342900" lvl="0" indent="-342900" algn="just">
              <a:spcAft>
                <a:spcPts val="0"/>
              </a:spcAft>
              <a:buClr>
                <a:srgbClr val="FF0000"/>
              </a:buClr>
              <a:buFont typeface="Tahoma" panose="020B0604030504040204" pitchFamily="34" charset="0"/>
              <a:buChar char="•"/>
            </a:pPr>
            <a:r>
              <a:rPr lang="ru-RU" dirty="0">
                <a:ea typeface="Calibri" panose="020F0502020204030204" pitchFamily="34" charset="0"/>
              </a:rPr>
              <a:t>модуль планирования производства и оптимизации;</a:t>
            </a:r>
          </a:p>
          <a:p>
            <a:pPr marL="342900" lvl="0" indent="-342900" algn="just">
              <a:spcAft>
                <a:spcPts val="0"/>
              </a:spcAft>
              <a:buClr>
                <a:srgbClr val="FF0000"/>
              </a:buClr>
              <a:buFont typeface="Tahoma" panose="020B0604030504040204" pitchFamily="34" charset="0"/>
              <a:buChar char="•"/>
            </a:pPr>
            <a:r>
              <a:rPr lang="ru-RU" dirty="0">
                <a:ea typeface="Calibri" panose="020F0502020204030204" pitchFamily="34" charset="0"/>
              </a:rPr>
              <a:t>система формирования корпоративной отчётности;</a:t>
            </a:r>
          </a:p>
          <a:p>
            <a:pPr marL="342900" lvl="0" indent="-342900" algn="just">
              <a:spcAft>
                <a:spcPts val="0"/>
              </a:spcAft>
              <a:buClr>
                <a:srgbClr val="FF0000"/>
              </a:buClr>
              <a:buFont typeface="Tahoma" panose="020B0604030504040204" pitchFamily="34" charset="0"/>
              <a:buChar char="•"/>
            </a:pPr>
            <a:r>
              <a:rPr lang="ru-RU" dirty="0">
                <a:ea typeface="Calibri" panose="020F0502020204030204" pitchFamily="34" charset="0"/>
              </a:rPr>
              <a:t>технологический портал;</a:t>
            </a:r>
          </a:p>
          <a:p>
            <a:pPr marL="342900" lvl="0" indent="-342900" algn="just">
              <a:spcAft>
                <a:spcPts val="600"/>
              </a:spcAft>
              <a:buClr>
                <a:srgbClr val="FF0000"/>
              </a:buClr>
              <a:buFont typeface="Tahoma" panose="020B0604030504040204" pitchFamily="34" charset="0"/>
              <a:buChar char="•"/>
            </a:pPr>
            <a:r>
              <a:rPr lang="ru-RU" dirty="0">
                <a:ea typeface="Calibri" panose="020F0502020204030204" pitchFamily="34" charset="0"/>
              </a:rPr>
              <a:t>система технического обслуживания и ремонтов оборудования (</a:t>
            </a:r>
            <a:r>
              <a:rPr lang="ru-RU" dirty="0" err="1">
                <a:ea typeface="Calibri" panose="020F0502020204030204" pitchFamily="34" charset="0"/>
              </a:rPr>
              <a:t>ТОиР</a:t>
            </a:r>
            <a:r>
              <a:rPr lang="ru-RU" dirty="0">
                <a:ea typeface="Calibri" panose="020F0502020204030204" pitchFamily="34" charset="0"/>
              </a:rPr>
              <a:t>).</a:t>
            </a:r>
          </a:p>
        </p:txBody>
      </p:sp>
      <p:sp>
        <p:nvSpPr>
          <p:cNvPr id="20" name="Заголовок 1">
            <a:extLst>
              <a:ext uri="{FF2B5EF4-FFF2-40B4-BE49-F238E27FC236}">
                <a16:creationId xmlns:a16="http://schemas.microsoft.com/office/drawing/2014/main" id="{944632B5-D36A-43E9-919A-12E1DB27DA5E}"/>
              </a:ext>
            </a:extLst>
          </p:cNvPr>
          <p:cNvSpPr txBox="1">
            <a:spLocks/>
          </p:cNvSpPr>
          <p:nvPr/>
        </p:nvSpPr>
        <p:spPr>
          <a:xfrm>
            <a:off x="473293" y="1006964"/>
            <a:ext cx="8091299" cy="5539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Назначение системы 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MES</a:t>
            </a:r>
            <a:endParaRPr lang="ru-RU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FF810A1-77FE-4172-8BC9-0B33D682F515}"/>
              </a:ext>
            </a:extLst>
          </p:cNvPr>
          <p:cNvSpPr txBox="1"/>
          <p:nvPr/>
        </p:nvSpPr>
        <p:spPr>
          <a:xfrm>
            <a:off x="287370" y="1634372"/>
            <a:ext cx="54195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cs typeface="Arial" pitchFamily="34" charset="0"/>
              </a:rPr>
              <a:t>Сбор, первичная обработка, архивирование и представление технико-коммерческой информации для исполнительного аппарата и производственных подразделений</a:t>
            </a:r>
          </a:p>
        </p:txBody>
      </p:sp>
      <p:pic>
        <p:nvPicPr>
          <p:cNvPr id="22" name="Picture 2">
            <a:extLst>
              <a:ext uri="{FF2B5EF4-FFF2-40B4-BE49-F238E27FC236}">
                <a16:creationId xmlns:a16="http://schemas.microsoft.com/office/drawing/2014/main" id="{B7FA7C1E-6C99-4F83-8280-4874F325C1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1468" y="3822430"/>
            <a:ext cx="2277677" cy="22463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890660F8-DB51-463A-A149-98E86B8C8B51}"/>
              </a:ext>
            </a:extLst>
          </p:cNvPr>
          <p:cNvSpPr/>
          <p:nvPr/>
        </p:nvSpPr>
        <p:spPr>
          <a:xfrm>
            <a:off x="5647222" y="2234537"/>
            <a:ext cx="6096000" cy="1631216"/>
          </a:xfrm>
          <a:prstGeom prst="rect">
            <a:avLst/>
          </a:prstGeom>
        </p:spPr>
        <p:txBody>
          <a:bodyPr>
            <a:spAutoFit/>
          </a:bodyPr>
          <a:lstStyle/>
          <a:p>
            <a:pPr marL="730250" indent="-285750">
              <a:spcAft>
                <a:spcPts val="600"/>
              </a:spcAft>
              <a:buClr>
                <a:srgbClr val="FF0000"/>
              </a:buClr>
              <a:buFont typeface="Arial" pitchFamily="34" charset="0"/>
              <a:buChar char="•"/>
            </a:pPr>
            <a:r>
              <a:rPr lang="ru-RU" dirty="0">
                <a:cs typeface="Arial" pitchFamily="34" charset="0"/>
              </a:rPr>
              <a:t>огромное количество исходных тегов процесса</a:t>
            </a:r>
          </a:p>
          <a:p>
            <a:pPr marL="730250" indent="-285750">
              <a:spcAft>
                <a:spcPts val="600"/>
              </a:spcAft>
              <a:buClr>
                <a:srgbClr val="FF0000"/>
              </a:buClr>
              <a:buFont typeface="Arial" pitchFamily="34" charset="0"/>
              <a:buChar char="•"/>
            </a:pPr>
            <a:r>
              <a:rPr lang="ru-RU" dirty="0">
                <a:cs typeface="Arial" pitchFamily="34" charset="0"/>
              </a:rPr>
              <a:t>объём данных стремительно растёт</a:t>
            </a:r>
          </a:p>
          <a:p>
            <a:pPr marL="730250" indent="-285750">
              <a:spcAft>
                <a:spcPts val="600"/>
              </a:spcAft>
              <a:buClr>
                <a:srgbClr val="FF0000"/>
              </a:buClr>
              <a:buFont typeface="Arial" pitchFamily="34" charset="0"/>
              <a:buChar char="•"/>
            </a:pPr>
            <a:r>
              <a:rPr lang="ru-RU" dirty="0">
                <a:cs typeface="Arial" pitchFamily="34" charset="0"/>
              </a:rPr>
              <a:t>обработка больших массивов данных с помощью традиционных СУБД может оказаться трудным делом</a:t>
            </a:r>
          </a:p>
        </p:txBody>
      </p:sp>
      <p:sp>
        <p:nvSpPr>
          <p:cNvPr id="24" name="Заголовок 1">
            <a:extLst>
              <a:ext uri="{FF2B5EF4-FFF2-40B4-BE49-F238E27FC236}">
                <a16:creationId xmlns:a16="http://schemas.microsoft.com/office/drawing/2014/main" id="{BF5211A3-9B21-41E5-8710-F59025AB93C8}"/>
              </a:ext>
            </a:extLst>
          </p:cNvPr>
          <p:cNvSpPr txBox="1">
            <a:spLocks/>
          </p:cNvSpPr>
          <p:nvPr/>
        </p:nvSpPr>
        <p:spPr>
          <a:xfrm>
            <a:off x="5892829" y="1595898"/>
            <a:ext cx="8091299" cy="5539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Проблемы большого объёма данных</a:t>
            </a:r>
          </a:p>
        </p:txBody>
      </p:sp>
    </p:spTree>
    <p:extLst>
      <p:ext uri="{BB962C8B-B14F-4D97-AF65-F5344CB8AC3E}">
        <p14:creationId xmlns:p14="http://schemas.microsoft.com/office/powerpoint/2010/main" val="34719217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68748D69-CF5C-4977-A528-3D25A5BF1403}"/>
              </a:ext>
            </a:extLst>
          </p:cNvPr>
          <p:cNvGrpSpPr/>
          <p:nvPr/>
        </p:nvGrpSpPr>
        <p:grpSpPr>
          <a:xfrm>
            <a:off x="226503" y="192823"/>
            <a:ext cx="11702642" cy="553998"/>
            <a:chOff x="225117" y="192823"/>
            <a:chExt cx="8693766" cy="553998"/>
          </a:xfrm>
        </p:grpSpPr>
        <p:pic>
          <p:nvPicPr>
            <p:cNvPr id="1026" name="Picture 2" descr="логотип">
              <a:extLst>
                <a:ext uri="{FF2B5EF4-FFF2-40B4-BE49-F238E27FC236}">
                  <a16:creationId xmlns:a16="http://schemas.microsoft.com/office/drawing/2014/main" id="{B6EF3C2C-9BC3-4D76-9C96-506CF6011AE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5117" y="287261"/>
              <a:ext cx="1554163" cy="365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2" descr="логотип">
              <a:extLst>
                <a:ext uri="{FF2B5EF4-FFF2-40B4-BE49-F238E27FC236}">
                  <a16:creationId xmlns:a16="http://schemas.microsoft.com/office/drawing/2014/main" id="{A3B91685-B0BE-4BCB-AD2A-A9B210C946C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64720" y="287260"/>
              <a:ext cx="1554163" cy="365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id="{A564DACC-D416-443C-9399-2D61AC2AF0D5}"/>
                </a:ext>
              </a:extLst>
            </p:cNvPr>
            <p:cNvSpPr/>
            <p:nvPr/>
          </p:nvSpPr>
          <p:spPr>
            <a:xfrm>
              <a:off x="6033071" y="192823"/>
              <a:ext cx="1331649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ru-RU" sz="1000" cap="all" dirty="0"/>
                <a:t>Automation</a:t>
              </a:r>
              <a:endParaRPr lang="ru-RU" sz="1000" dirty="0"/>
            </a:p>
            <a:p>
              <a:pPr algn="r"/>
              <a:r>
                <a:rPr lang="ru-RU" sz="1000" cap="all" dirty="0" err="1"/>
                <a:t>Technology</a:t>
              </a:r>
              <a:endParaRPr lang="ru-RU" sz="1000" dirty="0"/>
            </a:p>
            <a:p>
              <a:pPr algn="r"/>
              <a:r>
                <a:rPr lang="ru-RU" sz="1000" cap="all" dirty="0" err="1"/>
                <a:t>Manufacturing</a:t>
              </a:r>
              <a:endParaRPr lang="ru-RU" sz="1000" dirty="0"/>
            </a:p>
          </p:txBody>
        </p:sp>
        <p:sp>
          <p:nvSpPr>
            <p:cNvPr id="12" name="Прямоугольник 11">
              <a:extLst>
                <a:ext uri="{FF2B5EF4-FFF2-40B4-BE49-F238E27FC236}">
                  <a16:creationId xmlns:a16="http://schemas.microsoft.com/office/drawing/2014/main" id="{187DC2A7-67EA-4A46-9265-45D2C382FE71}"/>
                </a:ext>
              </a:extLst>
            </p:cNvPr>
            <p:cNvSpPr/>
            <p:nvPr/>
          </p:nvSpPr>
          <p:spPr>
            <a:xfrm>
              <a:off x="1908702" y="192823"/>
              <a:ext cx="1554163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000" cap="all" dirty="0"/>
                <a:t>Автоматизация </a:t>
              </a:r>
              <a:endParaRPr lang="ru-RU" sz="1000" dirty="0"/>
            </a:p>
            <a:p>
              <a:r>
                <a:rPr lang="ru-RU" sz="1000" cap="all" dirty="0"/>
                <a:t>технологии </a:t>
              </a:r>
              <a:endParaRPr lang="ru-RU" sz="1000" dirty="0"/>
            </a:p>
            <a:p>
              <a:r>
                <a:rPr lang="ru-RU" sz="1000" cap="all" dirty="0"/>
                <a:t>производства</a:t>
              </a:r>
              <a:endParaRPr lang="ru-RU" sz="1000" dirty="0"/>
            </a:p>
          </p:txBody>
        </p:sp>
      </p:grp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16201B8E-323D-419B-853D-AB139A2AA555}"/>
              </a:ext>
            </a:extLst>
          </p:cNvPr>
          <p:cNvSpPr txBox="1">
            <a:spLocks/>
          </p:cNvSpPr>
          <p:nvPr/>
        </p:nvSpPr>
        <p:spPr>
          <a:xfrm>
            <a:off x="226503" y="862905"/>
            <a:ext cx="11738994" cy="5539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Составляющие экономического эффекта от внедрения системы 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MES</a:t>
            </a:r>
            <a:r>
              <a:rPr lang="ru-RU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3" name="Стрелка: вправо 12">
            <a:extLst>
              <a:ext uri="{FF2B5EF4-FFF2-40B4-BE49-F238E27FC236}">
                <a16:creationId xmlns:a16="http://schemas.microsoft.com/office/drawing/2014/main" id="{9F16BBE8-4B8F-4EE0-9828-0ACA7629490D}"/>
              </a:ext>
            </a:extLst>
          </p:cNvPr>
          <p:cNvSpPr/>
          <p:nvPr/>
        </p:nvSpPr>
        <p:spPr>
          <a:xfrm>
            <a:off x="10668001" y="1"/>
            <a:ext cx="190123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CDE59B98-ADDD-4977-AACA-B10118A23D1C}"/>
              </a:ext>
            </a:extLst>
          </p:cNvPr>
          <p:cNvSpPr/>
          <p:nvPr/>
        </p:nvSpPr>
        <p:spPr>
          <a:xfrm>
            <a:off x="226503" y="1344535"/>
            <a:ext cx="11529095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spcAft>
                <a:spcPts val="0"/>
              </a:spcAft>
              <a:buClr>
                <a:srgbClr val="C00000"/>
              </a:buClr>
              <a:buFont typeface="Tahoma" panose="020B0604030504040204" pitchFamily="34" charset="0"/>
              <a:buChar char="•"/>
            </a:pPr>
            <a:r>
              <a:rPr lang="ru-RU" dirty="0">
                <a:latin typeface="Tahoma" panose="020B0604030504040204" pitchFamily="34" charset="0"/>
                <a:ea typeface="Calibri" panose="020F0502020204030204" pitchFamily="34" charset="0"/>
              </a:rPr>
              <a:t>автоматизация процесса получения объективной и достоверной информации об эффективности использования оборудования на предприятии;</a:t>
            </a:r>
          </a:p>
          <a:p>
            <a:pPr marL="342900" lvl="0" indent="-342900" algn="just">
              <a:spcAft>
                <a:spcPts val="0"/>
              </a:spcAft>
              <a:buClr>
                <a:srgbClr val="C00000"/>
              </a:buClr>
              <a:buFont typeface="Tahoma" panose="020B0604030504040204" pitchFamily="34" charset="0"/>
              <a:buChar char="•"/>
            </a:pPr>
            <a:r>
              <a:rPr lang="ru-RU" dirty="0">
                <a:latin typeface="Tahoma" panose="020B0604030504040204" pitchFamily="34" charset="0"/>
                <a:ea typeface="Calibri" panose="020F0502020204030204" pitchFamily="34" charset="0"/>
              </a:rPr>
              <a:t>оптимизация работы систем и комплексов </a:t>
            </a:r>
            <a:r>
              <a:rPr lang="ru-RU" dirty="0" err="1">
                <a:latin typeface="Tahoma" panose="020B0604030504040204" pitchFamily="34" charset="0"/>
                <a:ea typeface="Calibri" panose="020F0502020204030204" pitchFamily="34" charset="0"/>
              </a:rPr>
              <a:t>энергоисточников</a:t>
            </a:r>
            <a:r>
              <a:rPr lang="ru-RU" dirty="0">
                <a:latin typeface="Tahoma" panose="020B0604030504040204" pitchFamily="34" charset="0"/>
                <a:ea typeface="Calibri" panose="020F0502020204030204" pitchFamily="34" charset="0"/>
              </a:rPr>
              <a:t> с соответствующим сокращением затрат ресурсов на производство товарных продуктов;</a:t>
            </a:r>
          </a:p>
          <a:p>
            <a:pPr marL="342900" lvl="0" indent="-342900" algn="just">
              <a:spcAft>
                <a:spcPts val="0"/>
              </a:spcAft>
              <a:buClr>
                <a:srgbClr val="C00000"/>
              </a:buClr>
              <a:buFont typeface="Tahoma" panose="020B0604030504040204" pitchFamily="34" charset="0"/>
              <a:buChar char="•"/>
            </a:pPr>
            <a:r>
              <a:rPr lang="ru-RU" dirty="0">
                <a:latin typeface="Tahoma" panose="020B0604030504040204" pitchFamily="34" charset="0"/>
                <a:ea typeface="Calibri" panose="020F0502020204030204" pitchFamily="34" charset="0"/>
              </a:rPr>
              <a:t>повышение эффективности работы эксплуатационного персонала благодаря интеграционным инструментам, обеспечивающим предоставление своевременного и централизованного доступа к информации;</a:t>
            </a:r>
          </a:p>
          <a:p>
            <a:pPr marL="342900" lvl="0" indent="-342900" algn="just">
              <a:spcAft>
                <a:spcPts val="0"/>
              </a:spcAft>
              <a:buClr>
                <a:srgbClr val="C00000"/>
              </a:buClr>
              <a:buFont typeface="Tahoma" panose="020B0604030504040204" pitchFamily="34" charset="0"/>
              <a:buChar char="•"/>
            </a:pPr>
            <a:r>
              <a:rPr lang="ru-RU" dirty="0">
                <a:latin typeface="Tahoma" panose="020B0604030504040204" pitchFamily="34" charset="0"/>
                <a:ea typeface="Calibri" panose="020F0502020204030204" pitchFamily="34" charset="0"/>
              </a:rPr>
              <a:t>возможность идентифицировать всякое отклонение от оптимального режима и оперативно оценить размер перерасхода ресурсов (эта возможность может служить основной для системы мотивации эксплуатационного персонала);</a:t>
            </a:r>
          </a:p>
          <a:p>
            <a:pPr marL="342900" lvl="0" indent="-342900" algn="just">
              <a:spcAft>
                <a:spcPts val="0"/>
              </a:spcAft>
              <a:buClr>
                <a:srgbClr val="C00000"/>
              </a:buClr>
              <a:buFont typeface="Tahoma" panose="020B0604030504040204" pitchFamily="34" charset="0"/>
              <a:buChar char="•"/>
            </a:pPr>
            <a:r>
              <a:rPr lang="ru-RU" dirty="0">
                <a:latin typeface="Tahoma" panose="020B0604030504040204" pitchFamily="34" charset="0"/>
                <a:ea typeface="Calibri" panose="020F0502020204030204" pitchFamily="34" charset="0"/>
              </a:rPr>
              <a:t>возможность использования разработанных моделей технологических процессов производства для других технологических и коммерческих </a:t>
            </a:r>
            <a:r>
              <a:rPr lang="ru-RU" dirty="0" err="1">
                <a:latin typeface="Tahoma" panose="020B0604030504040204" pitchFamily="34" charset="0"/>
                <a:ea typeface="Calibri" panose="020F0502020204030204" pitchFamily="34" charset="0"/>
              </a:rPr>
              <a:t>расчетов</a:t>
            </a:r>
            <a:r>
              <a:rPr lang="ru-RU" dirty="0">
                <a:latin typeface="Tahoma" panose="020B0604030504040204" pitchFamily="34" charset="0"/>
                <a:ea typeface="Calibri" panose="020F0502020204030204" pitchFamily="34" charset="0"/>
              </a:rPr>
              <a:t>, например, разработки технико-экономических обоснований различных мероприятий по реконструкции систем и комплексов </a:t>
            </a:r>
            <a:r>
              <a:rPr lang="ru-RU" dirty="0" err="1">
                <a:latin typeface="Tahoma" panose="020B0604030504040204" pitchFamily="34" charset="0"/>
                <a:ea typeface="Calibri" panose="020F0502020204030204" pitchFamily="34" charset="0"/>
              </a:rPr>
              <a:t>энергоисточника</a:t>
            </a:r>
            <a:r>
              <a:rPr lang="ru-RU" dirty="0">
                <a:latin typeface="Tahoma" panose="020B0604030504040204" pitchFamily="34" charset="0"/>
                <a:ea typeface="Calibri" panose="020F0502020204030204" pitchFamily="34" charset="0"/>
              </a:rPr>
              <a:t>;</a:t>
            </a:r>
          </a:p>
          <a:p>
            <a:pPr marL="342900" lvl="0" indent="-342900" algn="just">
              <a:spcAft>
                <a:spcPts val="0"/>
              </a:spcAft>
              <a:buClr>
                <a:srgbClr val="C00000"/>
              </a:buClr>
              <a:buFont typeface="Tahoma" panose="020B0604030504040204" pitchFamily="34" charset="0"/>
              <a:buChar char="•"/>
            </a:pPr>
            <a:r>
              <a:rPr lang="ru-RU" dirty="0">
                <a:latin typeface="Tahoma" panose="020B0604030504040204" pitchFamily="34" charset="0"/>
                <a:ea typeface="Calibri" panose="020F0502020204030204" pitchFamily="34" charset="0"/>
              </a:rPr>
              <a:t>факторный анализ текущего режима эксплуатации оборудования;</a:t>
            </a:r>
          </a:p>
          <a:p>
            <a:pPr marL="342900" lvl="0" indent="-342900" algn="just">
              <a:spcAft>
                <a:spcPts val="0"/>
              </a:spcAft>
              <a:buClr>
                <a:srgbClr val="C00000"/>
              </a:buClr>
              <a:buFont typeface="Tahoma" panose="020B0604030504040204" pitchFamily="34" charset="0"/>
              <a:buChar char="•"/>
            </a:pPr>
            <a:r>
              <a:rPr lang="ru-RU" dirty="0">
                <a:latin typeface="Tahoma" panose="020B0604030504040204" pitchFamily="34" charset="0"/>
                <a:ea typeface="Calibri" panose="020F0502020204030204" pitchFamily="34" charset="0"/>
              </a:rPr>
              <a:t>обеспечения устойчивого развития бизнеса за счёт среднесрочного и долгосрочного планирования;</a:t>
            </a:r>
          </a:p>
          <a:p>
            <a:pPr marL="342900" lvl="0" indent="-342900" algn="just">
              <a:spcAft>
                <a:spcPts val="600"/>
              </a:spcAft>
              <a:buClr>
                <a:srgbClr val="C00000"/>
              </a:buClr>
              <a:buFont typeface="Tahoma" panose="020B0604030504040204" pitchFamily="34" charset="0"/>
              <a:buChar char="•"/>
            </a:pPr>
            <a:r>
              <a:rPr lang="ru-RU" dirty="0">
                <a:latin typeface="Tahoma" panose="020B0604030504040204" pitchFamily="34" charset="0"/>
                <a:ea typeface="Calibri" panose="020F0502020204030204" pitchFamily="34" charset="0"/>
              </a:rPr>
              <a:t>предотвращение неисправностей систем и отдельных единиц оборудования посредством обнаружения ухудшающихся показателей работы на уровне компонентов.</a:t>
            </a:r>
          </a:p>
        </p:txBody>
      </p:sp>
    </p:spTree>
    <p:extLst>
      <p:ext uri="{BB962C8B-B14F-4D97-AF65-F5344CB8AC3E}">
        <p14:creationId xmlns:p14="http://schemas.microsoft.com/office/powerpoint/2010/main" val="7904520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68748D69-CF5C-4977-A528-3D25A5BF1403}"/>
              </a:ext>
            </a:extLst>
          </p:cNvPr>
          <p:cNvGrpSpPr/>
          <p:nvPr/>
        </p:nvGrpSpPr>
        <p:grpSpPr>
          <a:xfrm>
            <a:off x="226503" y="192823"/>
            <a:ext cx="11702642" cy="553998"/>
            <a:chOff x="225117" y="192823"/>
            <a:chExt cx="8693766" cy="553998"/>
          </a:xfrm>
        </p:grpSpPr>
        <p:pic>
          <p:nvPicPr>
            <p:cNvPr id="1026" name="Picture 2" descr="логотип">
              <a:extLst>
                <a:ext uri="{FF2B5EF4-FFF2-40B4-BE49-F238E27FC236}">
                  <a16:creationId xmlns:a16="http://schemas.microsoft.com/office/drawing/2014/main" id="{B6EF3C2C-9BC3-4D76-9C96-506CF6011AE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5117" y="287261"/>
              <a:ext cx="1554163" cy="365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2" descr="логотип">
              <a:extLst>
                <a:ext uri="{FF2B5EF4-FFF2-40B4-BE49-F238E27FC236}">
                  <a16:creationId xmlns:a16="http://schemas.microsoft.com/office/drawing/2014/main" id="{A3B91685-B0BE-4BCB-AD2A-A9B210C946C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64720" y="287260"/>
              <a:ext cx="1554163" cy="365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id="{A564DACC-D416-443C-9399-2D61AC2AF0D5}"/>
                </a:ext>
              </a:extLst>
            </p:cNvPr>
            <p:cNvSpPr/>
            <p:nvPr/>
          </p:nvSpPr>
          <p:spPr>
            <a:xfrm>
              <a:off x="6033071" y="192823"/>
              <a:ext cx="1331649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ru-RU" sz="1000" cap="all" dirty="0"/>
                <a:t>Automation</a:t>
              </a:r>
              <a:endParaRPr lang="ru-RU" sz="1000" dirty="0"/>
            </a:p>
            <a:p>
              <a:pPr algn="r"/>
              <a:r>
                <a:rPr lang="ru-RU" sz="1000" cap="all" dirty="0" err="1"/>
                <a:t>Technology</a:t>
              </a:r>
              <a:endParaRPr lang="ru-RU" sz="1000" dirty="0"/>
            </a:p>
            <a:p>
              <a:pPr algn="r"/>
              <a:r>
                <a:rPr lang="ru-RU" sz="1000" cap="all" dirty="0" err="1"/>
                <a:t>Manufacturing</a:t>
              </a:r>
              <a:endParaRPr lang="ru-RU" sz="1000" dirty="0"/>
            </a:p>
          </p:txBody>
        </p:sp>
        <p:sp>
          <p:nvSpPr>
            <p:cNvPr id="12" name="Прямоугольник 11">
              <a:extLst>
                <a:ext uri="{FF2B5EF4-FFF2-40B4-BE49-F238E27FC236}">
                  <a16:creationId xmlns:a16="http://schemas.microsoft.com/office/drawing/2014/main" id="{187DC2A7-67EA-4A46-9265-45D2C382FE71}"/>
                </a:ext>
              </a:extLst>
            </p:cNvPr>
            <p:cNvSpPr/>
            <p:nvPr/>
          </p:nvSpPr>
          <p:spPr>
            <a:xfrm>
              <a:off x="1908702" y="192823"/>
              <a:ext cx="1554163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000" cap="all" dirty="0"/>
                <a:t>Автоматизация </a:t>
              </a:r>
              <a:endParaRPr lang="ru-RU" sz="1000" dirty="0"/>
            </a:p>
            <a:p>
              <a:r>
                <a:rPr lang="ru-RU" sz="1000" cap="all" dirty="0"/>
                <a:t>технологии </a:t>
              </a:r>
              <a:endParaRPr lang="ru-RU" sz="1000" dirty="0"/>
            </a:p>
            <a:p>
              <a:r>
                <a:rPr lang="ru-RU" sz="1000" cap="all" dirty="0"/>
                <a:t>производства</a:t>
              </a:r>
              <a:endParaRPr lang="ru-RU" sz="1000" dirty="0"/>
            </a:p>
          </p:txBody>
        </p:sp>
      </p:grp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16201B8E-323D-419B-853D-AB139A2AA555}"/>
              </a:ext>
            </a:extLst>
          </p:cNvPr>
          <p:cNvSpPr txBox="1">
            <a:spLocks/>
          </p:cNvSpPr>
          <p:nvPr/>
        </p:nvSpPr>
        <p:spPr>
          <a:xfrm>
            <a:off x="2576702" y="862905"/>
            <a:ext cx="8091299" cy="5539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Разрешительная база.</a:t>
            </a:r>
          </a:p>
        </p:txBody>
      </p:sp>
      <p:sp>
        <p:nvSpPr>
          <p:cNvPr id="13" name="Стрелка: вправо 12">
            <a:extLst>
              <a:ext uri="{FF2B5EF4-FFF2-40B4-BE49-F238E27FC236}">
                <a16:creationId xmlns:a16="http://schemas.microsoft.com/office/drawing/2014/main" id="{9F16BBE8-4B8F-4EE0-9828-0ACA7629490D}"/>
              </a:ext>
            </a:extLst>
          </p:cNvPr>
          <p:cNvSpPr/>
          <p:nvPr/>
        </p:nvSpPr>
        <p:spPr>
          <a:xfrm>
            <a:off x="10668001" y="1"/>
            <a:ext cx="190123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4DDBABB-439A-47D8-BC07-456BACDA5BB5}"/>
              </a:ext>
            </a:extLst>
          </p:cNvPr>
          <p:cNvSpPr txBox="1"/>
          <p:nvPr/>
        </p:nvSpPr>
        <p:spPr>
          <a:xfrm>
            <a:off x="226503" y="1416904"/>
            <a:ext cx="10476231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Подготовка проектной документации</a:t>
            </a:r>
          </a:p>
          <a:p>
            <a:r>
              <a:rPr lang="ru-RU" dirty="0"/>
              <a:t>Некоммерческое </a:t>
            </a:r>
            <a:r>
              <a:rPr lang="ru-RU" dirty="0" err="1"/>
              <a:t>партнерство</a:t>
            </a:r>
            <a:r>
              <a:rPr lang="ru-RU" dirty="0"/>
              <a:t> Саморегулируемая организация</a:t>
            </a:r>
          </a:p>
          <a:p>
            <a:r>
              <a:rPr lang="ru-RU" dirty="0"/>
              <a:t>“Объединение проектировщиков Тульской области” включая</a:t>
            </a:r>
          </a:p>
          <a:p>
            <a:r>
              <a:rPr lang="ru-RU" dirty="0"/>
              <a:t>допуск на </a:t>
            </a:r>
            <a:r>
              <a:rPr lang="ru-RU" dirty="0" err="1"/>
              <a:t>особоопасные</a:t>
            </a:r>
            <a:r>
              <a:rPr lang="ru-RU" dirty="0"/>
              <a:t> объекты</a:t>
            </a:r>
          </a:p>
          <a:p>
            <a:r>
              <a:rPr lang="ru-RU" dirty="0"/>
              <a:t>Свидетельство №СРО-П-049-7107505374-01112016-0170</a:t>
            </a:r>
          </a:p>
          <a:p>
            <a:r>
              <a:rPr lang="ru-RU" b="1" dirty="0"/>
              <a:t>		Строительно-монтажные и пуско-наладочные работы</a:t>
            </a:r>
          </a:p>
          <a:p>
            <a:r>
              <a:rPr lang="ru-RU" dirty="0"/>
              <a:t>		Ассоциация “Саморегулируемая организация “Строители</a:t>
            </a:r>
          </a:p>
          <a:p>
            <a:r>
              <a:rPr lang="ru-RU" dirty="0"/>
              <a:t>		Тульской области” включая допуск на </a:t>
            </a:r>
            <a:r>
              <a:rPr lang="ru-RU" dirty="0" err="1"/>
              <a:t>особоопасные</a:t>
            </a:r>
            <a:r>
              <a:rPr lang="ru-RU" dirty="0"/>
              <a:t> объекты</a:t>
            </a:r>
          </a:p>
          <a:p>
            <a:r>
              <a:rPr lang="ru-RU" dirty="0"/>
              <a:t>		Свидетельство №С-080-71-0470-71-260117</a:t>
            </a:r>
          </a:p>
          <a:p>
            <a:r>
              <a:rPr lang="ru-RU" b="1" dirty="0"/>
              <a:t>				Менеджмента качества ГОСТ Р ИСО 9001-2015 (ISO 9001:2015)</a:t>
            </a:r>
          </a:p>
          <a:p>
            <a:r>
              <a:rPr lang="ru-RU" dirty="0"/>
              <a:t>				Система менеджмента качества применительно к разработке,</a:t>
            </a:r>
          </a:p>
          <a:p>
            <a:r>
              <a:rPr lang="ru-RU" dirty="0"/>
              <a:t>				производству, поставке и сервисному обслуживанию систем</a:t>
            </a:r>
          </a:p>
          <a:p>
            <a:r>
              <a:rPr lang="ru-RU" dirty="0"/>
              <a:t>				комплексной автоматизации технологических процессов,</a:t>
            </a:r>
          </a:p>
          <a:p>
            <a:r>
              <a:rPr lang="ru-RU" dirty="0"/>
              <a:t>				роботизированных комплексов, контрольно-измерительных</a:t>
            </a:r>
          </a:p>
          <a:p>
            <a:r>
              <a:rPr lang="ru-RU" dirty="0"/>
              <a:t>				приборов (</a:t>
            </a:r>
            <a:r>
              <a:rPr lang="ru-RU" dirty="0" err="1"/>
              <a:t>КИПиА</a:t>
            </a:r>
            <a:r>
              <a:rPr lang="ru-RU" dirty="0"/>
              <a:t>) и средств автоматизации технологических</a:t>
            </a:r>
          </a:p>
          <a:p>
            <a:r>
              <a:rPr lang="ru-RU" dirty="0"/>
              <a:t>				процессов, компонентов для создания АСУ ТП и встраиваемых</a:t>
            </a:r>
          </a:p>
          <a:p>
            <a:r>
              <a:rPr lang="ru-RU" dirty="0"/>
              <a:t>				систем управления, разработке программного обеспечения для</a:t>
            </a:r>
          </a:p>
          <a:p>
            <a:r>
              <a:rPr lang="ru-RU" dirty="0"/>
              <a:t>				систем автоматизации технологических процессов</a:t>
            </a:r>
          </a:p>
          <a:p>
            <a:r>
              <a:rPr lang="ru-RU" dirty="0"/>
              <a:t>				Регистрационный номер №РОСС RU.М001.К00745.</a:t>
            </a:r>
          </a:p>
        </p:txBody>
      </p:sp>
      <p:pic>
        <p:nvPicPr>
          <p:cNvPr id="4" name="Picture 2" descr="https://pandia.ru/text/80/449/images/img1_245.jpg">
            <a:extLst>
              <a:ext uri="{FF2B5EF4-FFF2-40B4-BE49-F238E27FC236}">
                <a16:creationId xmlns:a16="http://schemas.microsoft.com/office/drawing/2014/main" id="{13273E60-4E94-45A7-BB1B-253E717AE1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3062" y="2368534"/>
            <a:ext cx="144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www.stroytrans.info/files/logo/9287.jpg">
            <a:extLst>
              <a:ext uri="{FF2B5EF4-FFF2-40B4-BE49-F238E27FC236}">
                <a16:creationId xmlns:a16="http://schemas.microsoft.com/office/drawing/2014/main" id="{BAB2A7B3-83A2-465B-8E80-0B250D72E0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5298" y="1341422"/>
            <a:ext cx="1800000" cy="16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BEB8115-9E9A-4D49-AEF3-4E62495C345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4774" y="4060270"/>
            <a:ext cx="1800000" cy="2553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3484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68748D69-CF5C-4977-A528-3D25A5BF1403}"/>
              </a:ext>
            </a:extLst>
          </p:cNvPr>
          <p:cNvGrpSpPr/>
          <p:nvPr/>
        </p:nvGrpSpPr>
        <p:grpSpPr>
          <a:xfrm>
            <a:off x="226503" y="192823"/>
            <a:ext cx="11702642" cy="553998"/>
            <a:chOff x="225117" y="192823"/>
            <a:chExt cx="8693766" cy="553998"/>
          </a:xfrm>
        </p:grpSpPr>
        <p:pic>
          <p:nvPicPr>
            <p:cNvPr id="1026" name="Picture 2" descr="логотип">
              <a:extLst>
                <a:ext uri="{FF2B5EF4-FFF2-40B4-BE49-F238E27FC236}">
                  <a16:creationId xmlns:a16="http://schemas.microsoft.com/office/drawing/2014/main" id="{B6EF3C2C-9BC3-4D76-9C96-506CF6011AE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5117" y="287261"/>
              <a:ext cx="1554163" cy="365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2" descr="логотип">
              <a:extLst>
                <a:ext uri="{FF2B5EF4-FFF2-40B4-BE49-F238E27FC236}">
                  <a16:creationId xmlns:a16="http://schemas.microsoft.com/office/drawing/2014/main" id="{A3B91685-B0BE-4BCB-AD2A-A9B210C946C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64720" y="287260"/>
              <a:ext cx="1554163" cy="365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id="{A564DACC-D416-443C-9399-2D61AC2AF0D5}"/>
                </a:ext>
              </a:extLst>
            </p:cNvPr>
            <p:cNvSpPr/>
            <p:nvPr/>
          </p:nvSpPr>
          <p:spPr>
            <a:xfrm>
              <a:off x="6033071" y="192823"/>
              <a:ext cx="1331649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ru-RU" sz="1000" cap="all" dirty="0"/>
                <a:t>Automation</a:t>
              </a:r>
              <a:endParaRPr lang="ru-RU" sz="1000" dirty="0"/>
            </a:p>
            <a:p>
              <a:pPr algn="r"/>
              <a:r>
                <a:rPr lang="ru-RU" sz="1000" cap="all" dirty="0" err="1"/>
                <a:t>Technology</a:t>
              </a:r>
              <a:endParaRPr lang="ru-RU" sz="1000" dirty="0"/>
            </a:p>
            <a:p>
              <a:pPr algn="r"/>
              <a:r>
                <a:rPr lang="ru-RU" sz="1000" cap="all" dirty="0" err="1"/>
                <a:t>Manufacturing</a:t>
              </a:r>
              <a:endParaRPr lang="ru-RU" sz="1000" dirty="0"/>
            </a:p>
          </p:txBody>
        </p:sp>
        <p:sp>
          <p:nvSpPr>
            <p:cNvPr id="12" name="Прямоугольник 11">
              <a:extLst>
                <a:ext uri="{FF2B5EF4-FFF2-40B4-BE49-F238E27FC236}">
                  <a16:creationId xmlns:a16="http://schemas.microsoft.com/office/drawing/2014/main" id="{187DC2A7-67EA-4A46-9265-45D2C382FE71}"/>
                </a:ext>
              </a:extLst>
            </p:cNvPr>
            <p:cNvSpPr/>
            <p:nvPr/>
          </p:nvSpPr>
          <p:spPr>
            <a:xfrm>
              <a:off x="1908702" y="192823"/>
              <a:ext cx="1554163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000" cap="all" dirty="0"/>
                <a:t>Автоматизация </a:t>
              </a:r>
              <a:endParaRPr lang="ru-RU" sz="1000" dirty="0"/>
            </a:p>
            <a:p>
              <a:r>
                <a:rPr lang="ru-RU" sz="1000" cap="all" dirty="0"/>
                <a:t>технологии </a:t>
              </a:r>
              <a:endParaRPr lang="ru-RU" sz="1000" dirty="0"/>
            </a:p>
            <a:p>
              <a:r>
                <a:rPr lang="ru-RU" sz="1000" cap="all" dirty="0"/>
                <a:t>производства</a:t>
              </a:r>
              <a:endParaRPr lang="ru-RU" sz="1000" dirty="0"/>
            </a:p>
          </p:txBody>
        </p:sp>
      </p:grp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16201B8E-323D-419B-853D-AB139A2AA555}"/>
              </a:ext>
            </a:extLst>
          </p:cNvPr>
          <p:cNvSpPr txBox="1">
            <a:spLocks/>
          </p:cNvSpPr>
          <p:nvPr/>
        </p:nvSpPr>
        <p:spPr>
          <a:xfrm>
            <a:off x="2576702" y="811621"/>
            <a:ext cx="8091299" cy="5539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Реализованные проекты.</a:t>
            </a:r>
          </a:p>
        </p:txBody>
      </p:sp>
      <p:sp>
        <p:nvSpPr>
          <p:cNvPr id="13" name="Стрелка: вправо 12">
            <a:extLst>
              <a:ext uri="{FF2B5EF4-FFF2-40B4-BE49-F238E27FC236}">
                <a16:creationId xmlns:a16="http://schemas.microsoft.com/office/drawing/2014/main" id="{9F16BBE8-4B8F-4EE0-9828-0ACA7629490D}"/>
              </a:ext>
            </a:extLst>
          </p:cNvPr>
          <p:cNvSpPr/>
          <p:nvPr/>
        </p:nvSpPr>
        <p:spPr>
          <a:xfrm>
            <a:off x="10668001" y="1"/>
            <a:ext cx="190123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8E48FD8-416F-4771-9FA3-76445BEB31B0}"/>
              </a:ext>
            </a:extLst>
          </p:cNvPr>
          <p:cNvSpPr txBox="1"/>
          <p:nvPr/>
        </p:nvSpPr>
        <p:spPr>
          <a:xfrm>
            <a:off x="126379" y="1241291"/>
            <a:ext cx="10476231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Более 30 проектов в промышленном секторе</a:t>
            </a:r>
          </a:p>
          <a:p>
            <a:endParaRPr lang="ru-RU" b="1" dirty="0"/>
          </a:p>
          <a:p>
            <a:endParaRPr lang="ru-RU" b="1" dirty="0"/>
          </a:p>
          <a:p>
            <a:endParaRPr lang="ru-RU" b="1" dirty="0"/>
          </a:p>
          <a:p>
            <a:endParaRPr lang="ru-RU" b="1" dirty="0"/>
          </a:p>
          <a:p>
            <a:endParaRPr lang="ru-RU" b="1" dirty="0"/>
          </a:p>
          <a:p>
            <a:endParaRPr lang="ru-RU" b="1" dirty="0"/>
          </a:p>
          <a:p>
            <a:r>
              <a:rPr lang="ru-RU" b="1" dirty="0"/>
              <a:t>		Более 30 проектов в топливно-энергетическом секторе</a:t>
            </a:r>
          </a:p>
          <a:p>
            <a:endParaRPr lang="ru-RU" b="1" dirty="0"/>
          </a:p>
          <a:p>
            <a:r>
              <a:rPr lang="ru-RU" dirty="0"/>
              <a:t>		</a:t>
            </a:r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r>
              <a:rPr lang="ru-RU" b="1" dirty="0"/>
              <a:t>			Более 20 проектов в строительном секторе </a:t>
            </a:r>
          </a:p>
          <a:p>
            <a:r>
              <a:rPr lang="ru-RU" dirty="0"/>
              <a:t>				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CE934D0-2B5D-4CF3-9320-3DDB982F2D0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7143"/>
          <a:stretch/>
        </p:blipFill>
        <p:spPr>
          <a:xfrm>
            <a:off x="1700627" y="1573783"/>
            <a:ext cx="7240202" cy="118027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27B1F99-6702-42E8-8BF3-E4F3055115A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27028"/>
          <a:stretch/>
        </p:blipFill>
        <p:spPr>
          <a:xfrm>
            <a:off x="3375191" y="3455824"/>
            <a:ext cx="7255298" cy="1182158"/>
          </a:xfrm>
          <a:prstGeom prst="rect">
            <a:avLst/>
          </a:prstGeom>
        </p:spPr>
      </p:pic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7A6A7222-8428-47FB-8BB5-3D04C250DD87}"/>
              </a:ext>
            </a:extLst>
          </p:cNvPr>
          <p:cNvGrpSpPr/>
          <p:nvPr/>
        </p:nvGrpSpPr>
        <p:grpSpPr>
          <a:xfrm>
            <a:off x="4243407" y="5443647"/>
            <a:ext cx="7685738" cy="1414353"/>
            <a:chOff x="4243407" y="5443647"/>
            <a:chExt cx="7685738" cy="1414353"/>
          </a:xfrm>
        </p:grpSpPr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CA926ABE-3A2D-4953-A060-503A29CC8A2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170483" y="5506379"/>
              <a:ext cx="1664713" cy="1080000"/>
            </a:xfrm>
            <a:prstGeom prst="rect">
              <a:avLst/>
            </a:prstGeom>
          </p:spPr>
        </p:pic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36900FA5-2CF7-43BD-85F1-C232F721BE8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249189" y="5443647"/>
              <a:ext cx="1571539" cy="1080000"/>
            </a:xfrm>
            <a:prstGeom prst="rect">
              <a:avLst/>
            </a:prstGeom>
          </p:spPr>
        </p:pic>
        <p:pic>
          <p:nvPicPr>
            <p:cNvPr id="19" name="Рисунок 18">
              <a:extLst>
                <a:ext uri="{FF2B5EF4-FFF2-40B4-BE49-F238E27FC236}">
                  <a16:creationId xmlns:a16="http://schemas.microsoft.com/office/drawing/2014/main" id="{7ED8A10A-D27F-4AD9-AC01-6D7CDACA198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103528" y="5526844"/>
              <a:ext cx="1575849" cy="1080000"/>
            </a:xfrm>
            <a:prstGeom prst="rect">
              <a:avLst/>
            </a:prstGeom>
          </p:spPr>
        </p:pic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id="{4AE7C253-53D6-4B14-8872-5DB1E5F2E30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274139" y="5506379"/>
              <a:ext cx="1569057" cy="1080000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8115E072-FADA-4209-9EE2-50B3EDC42AE1}"/>
                </a:ext>
              </a:extLst>
            </p:cNvPr>
            <p:cNvSpPr txBox="1"/>
            <p:nvPr/>
          </p:nvSpPr>
          <p:spPr>
            <a:xfrm>
              <a:off x="4243407" y="6581001"/>
              <a:ext cx="768573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200" b="1" dirty="0"/>
                <a:t>очистные сооружения                насосные станции                         котельные станции                  тепловые пункты</a:t>
              </a: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AF593E99-5C4E-4583-B3C4-48BE334325A4}"/>
              </a:ext>
            </a:extLst>
          </p:cNvPr>
          <p:cNvSpPr txBox="1"/>
          <p:nvPr/>
        </p:nvSpPr>
        <p:spPr>
          <a:xfrm>
            <a:off x="3205714" y="4653371"/>
            <a:ext cx="17758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/>
              <a:t>нефтяная промышленность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08D7B1D-2FED-420C-8B45-0053AAE40566}"/>
              </a:ext>
            </a:extLst>
          </p:cNvPr>
          <p:cNvSpPr txBox="1"/>
          <p:nvPr/>
        </p:nvSpPr>
        <p:spPr>
          <a:xfrm>
            <a:off x="3592762" y="2775585"/>
            <a:ext cx="16745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/>
              <a:t>черная и цветная металлургия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4E27FA6-E90A-4472-9330-557CBFD6E42C}"/>
              </a:ext>
            </a:extLst>
          </p:cNvPr>
          <p:cNvSpPr txBox="1"/>
          <p:nvPr/>
        </p:nvSpPr>
        <p:spPr>
          <a:xfrm>
            <a:off x="1700627" y="2775585"/>
            <a:ext cx="16745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/>
              <a:t>химическая </a:t>
            </a:r>
          </a:p>
          <a:p>
            <a:pPr algn="ctr"/>
            <a:r>
              <a:rPr lang="ru-RU" sz="1200" b="1" dirty="0"/>
              <a:t>промышленность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49417CA-90D8-4913-BFE5-0664EFE0EF12}"/>
              </a:ext>
            </a:extLst>
          </p:cNvPr>
          <p:cNvSpPr txBox="1"/>
          <p:nvPr/>
        </p:nvSpPr>
        <p:spPr>
          <a:xfrm>
            <a:off x="5364495" y="2775585"/>
            <a:ext cx="16745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/>
              <a:t>Пищевая и лёгкая промышленность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CE7AF30-1C56-4D15-8F3C-6478EE641DA8}"/>
              </a:ext>
            </a:extLst>
          </p:cNvPr>
          <p:cNvSpPr txBox="1"/>
          <p:nvPr/>
        </p:nvSpPr>
        <p:spPr>
          <a:xfrm>
            <a:off x="7248994" y="2775585"/>
            <a:ext cx="16745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/>
              <a:t>машиностроение и металлообработка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90EC693-D469-492B-89FE-C10696CA8261}"/>
              </a:ext>
            </a:extLst>
          </p:cNvPr>
          <p:cNvSpPr txBox="1"/>
          <p:nvPr/>
        </p:nvSpPr>
        <p:spPr>
          <a:xfrm>
            <a:off x="5142240" y="4633476"/>
            <a:ext cx="17758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/>
              <a:t>газовая промышленность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DE1137E-00EF-48F3-A163-35A8D3438148}"/>
              </a:ext>
            </a:extLst>
          </p:cNvPr>
          <p:cNvSpPr txBox="1"/>
          <p:nvPr/>
        </p:nvSpPr>
        <p:spPr>
          <a:xfrm>
            <a:off x="7024840" y="4625723"/>
            <a:ext cx="17758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/>
              <a:t>угольная промышленность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D735B3C-5AC0-4926-B5A3-519924F57390}"/>
              </a:ext>
            </a:extLst>
          </p:cNvPr>
          <p:cNvSpPr txBox="1"/>
          <p:nvPr/>
        </p:nvSpPr>
        <p:spPr>
          <a:xfrm>
            <a:off x="8907440" y="4663824"/>
            <a:ext cx="17758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/>
              <a:t>электроэнергетика</a:t>
            </a:r>
          </a:p>
        </p:txBody>
      </p:sp>
    </p:spTree>
    <p:extLst>
      <p:ext uri="{BB962C8B-B14F-4D97-AF65-F5344CB8AC3E}">
        <p14:creationId xmlns:p14="http://schemas.microsoft.com/office/powerpoint/2010/main" val="117471657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413</TotalTime>
  <Words>585</Words>
  <Application>Microsoft Office PowerPoint</Application>
  <PresentationFormat>Широкоэкранный</PresentationFormat>
  <Paragraphs>166</Paragraphs>
  <Slides>7</Slides>
  <Notes>7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2" baseType="lpstr">
      <vt:lpstr>Arial</vt:lpstr>
      <vt:lpstr>Calibri</vt:lpstr>
      <vt:lpstr>Calibri Light</vt:lpstr>
      <vt:lpstr>Tahoma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Михаил Клыпо</dc:creator>
  <cp:lastModifiedBy>Михаил Клыпо</cp:lastModifiedBy>
  <cp:revision>27</cp:revision>
  <dcterms:created xsi:type="dcterms:W3CDTF">2019-05-13T09:19:02Z</dcterms:created>
  <dcterms:modified xsi:type="dcterms:W3CDTF">2019-06-19T13:01:19Z</dcterms:modified>
</cp:coreProperties>
</file>